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Lst>
  <p:notesMasterIdLst>
    <p:notesMasterId r:id="rId6"/>
  </p:notesMasterIdLst>
  <p:handoutMasterIdLst>
    <p:handoutMasterId r:id="rId7"/>
  </p:handoutMasterIdLst>
  <p:sldIdLst>
    <p:sldId id="256" r:id="rId5"/>
  </p:sldIdLst>
  <p:sldSz cx="29260800" cy="16459200"/>
  <p:notesSz cx="6858000" cy="9144000"/>
  <p:defaultTextStyle>
    <a:defPPr>
      <a:defRPr lang="en-US"/>
    </a:defPPr>
    <a:lvl1pPr marL="0" algn="l" defTabSz="2508250" rtl="0" eaLnBrk="1" latinLnBrk="0" hangingPunct="1">
      <a:defRPr sz="4900" kern="1200">
        <a:solidFill>
          <a:schemeClr val="tx1"/>
        </a:solidFill>
        <a:latin typeface="+mn-lt"/>
        <a:ea typeface="+mn-ea"/>
        <a:cs typeface="+mn-cs"/>
      </a:defRPr>
    </a:lvl1pPr>
    <a:lvl2pPr marL="1254125" algn="l" defTabSz="2508250" rtl="0" eaLnBrk="1" latinLnBrk="0" hangingPunct="1">
      <a:defRPr sz="4900" kern="1200">
        <a:solidFill>
          <a:schemeClr val="tx1"/>
        </a:solidFill>
        <a:latin typeface="+mn-lt"/>
        <a:ea typeface="+mn-ea"/>
        <a:cs typeface="+mn-cs"/>
      </a:defRPr>
    </a:lvl2pPr>
    <a:lvl3pPr marL="2508250" algn="l" defTabSz="2508250" rtl="0" eaLnBrk="1" latinLnBrk="0" hangingPunct="1">
      <a:defRPr sz="4900" kern="1200">
        <a:solidFill>
          <a:schemeClr val="tx1"/>
        </a:solidFill>
        <a:latin typeface="+mn-lt"/>
        <a:ea typeface="+mn-ea"/>
        <a:cs typeface="+mn-cs"/>
      </a:defRPr>
    </a:lvl3pPr>
    <a:lvl4pPr marL="3761740" algn="l" defTabSz="2508250" rtl="0" eaLnBrk="1" latinLnBrk="0" hangingPunct="1">
      <a:defRPr sz="4900" kern="1200">
        <a:solidFill>
          <a:schemeClr val="tx1"/>
        </a:solidFill>
        <a:latin typeface="+mn-lt"/>
        <a:ea typeface="+mn-ea"/>
        <a:cs typeface="+mn-cs"/>
      </a:defRPr>
    </a:lvl4pPr>
    <a:lvl5pPr marL="5015865" algn="l" defTabSz="2508250" rtl="0" eaLnBrk="1" latinLnBrk="0" hangingPunct="1">
      <a:defRPr sz="4900" kern="1200">
        <a:solidFill>
          <a:schemeClr val="tx1"/>
        </a:solidFill>
        <a:latin typeface="+mn-lt"/>
        <a:ea typeface="+mn-ea"/>
        <a:cs typeface="+mn-cs"/>
      </a:defRPr>
    </a:lvl5pPr>
    <a:lvl6pPr marL="6269990" algn="l" defTabSz="2508250" rtl="0" eaLnBrk="1" latinLnBrk="0" hangingPunct="1">
      <a:defRPr sz="4900" kern="1200">
        <a:solidFill>
          <a:schemeClr val="tx1"/>
        </a:solidFill>
        <a:latin typeface="+mn-lt"/>
        <a:ea typeface="+mn-ea"/>
        <a:cs typeface="+mn-cs"/>
      </a:defRPr>
    </a:lvl6pPr>
    <a:lvl7pPr marL="7524115" algn="l" defTabSz="2508250" rtl="0" eaLnBrk="1" latinLnBrk="0" hangingPunct="1">
      <a:defRPr sz="4900" kern="1200">
        <a:solidFill>
          <a:schemeClr val="tx1"/>
        </a:solidFill>
        <a:latin typeface="+mn-lt"/>
        <a:ea typeface="+mn-ea"/>
        <a:cs typeface="+mn-cs"/>
      </a:defRPr>
    </a:lvl7pPr>
    <a:lvl8pPr marL="8777605" algn="l" defTabSz="2508250" rtl="0" eaLnBrk="1" latinLnBrk="0" hangingPunct="1">
      <a:defRPr sz="4900" kern="1200">
        <a:solidFill>
          <a:schemeClr val="tx1"/>
        </a:solidFill>
        <a:latin typeface="+mn-lt"/>
        <a:ea typeface="+mn-ea"/>
        <a:cs typeface="+mn-cs"/>
      </a:defRPr>
    </a:lvl8pPr>
    <a:lvl9pPr marL="10031730" algn="l" defTabSz="2508250" rtl="0" eaLnBrk="1" latinLnBrk="0" hangingPunct="1">
      <a:defRPr sz="4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82" autoAdjust="0"/>
    <p:restoredTop sz="94706" autoAdjust="0"/>
  </p:normalViewPr>
  <p:slideViewPr>
    <p:cSldViewPr snapToGrid="0" snapToObjects="1" showGuides="1">
      <p:cViewPr varScale="1">
        <p:scale>
          <a:sx n="51" d="100"/>
          <a:sy n="51" d="100"/>
        </p:scale>
        <p:origin x="1024" y="248"/>
      </p:cViewPr>
      <p:guideLst>
        <p:guide orient="horz" pos="1652"/>
        <p:guide orient="horz" pos="146"/>
        <p:guide orient="horz" pos="10058"/>
        <p:guide orient="horz"/>
        <p:guide pos="378"/>
        <p:guide pos="180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5" d="100"/>
          <a:sy n="75" d="100"/>
        </p:scale>
        <p:origin x="2268" y="6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handoutMaster" Target="handoutMasters/handoutMaster1.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1" Type="http://schemas.openxmlformats.org/officeDocument/2006/relationships/commentAuthors" Target="commentAuthors.xml"/><Relationship Id="rId10" Type="http://schemas.openxmlformats.org/officeDocument/2006/relationships/tableStyles" Target="tableStyle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7B717E-17DC-4276-BCDC-C73550588E5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2508250" rtl="0" eaLnBrk="1" latinLnBrk="0" hangingPunct="1">
      <a:defRPr sz="3300" kern="1200">
        <a:solidFill>
          <a:schemeClr val="tx1"/>
        </a:solidFill>
        <a:latin typeface="+mn-lt"/>
        <a:ea typeface="+mn-ea"/>
        <a:cs typeface="+mn-cs"/>
      </a:defRPr>
    </a:lvl1pPr>
    <a:lvl2pPr marL="1254125" algn="l" defTabSz="2508250" rtl="0" eaLnBrk="1" latinLnBrk="0" hangingPunct="1">
      <a:defRPr sz="3300" kern="1200">
        <a:solidFill>
          <a:schemeClr val="tx1"/>
        </a:solidFill>
        <a:latin typeface="+mn-lt"/>
        <a:ea typeface="+mn-ea"/>
        <a:cs typeface="+mn-cs"/>
      </a:defRPr>
    </a:lvl2pPr>
    <a:lvl3pPr marL="2508250" algn="l" defTabSz="2508250" rtl="0" eaLnBrk="1" latinLnBrk="0" hangingPunct="1">
      <a:defRPr sz="3300" kern="1200">
        <a:solidFill>
          <a:schemeClr val="tx1"/>
        </a:solidFill>
        <a:latin typeface="+mn-lt"/>
        <a:ea typeface="+mn-ea"/>
        <a:cs typeface="+mn-cs"/>
      </a:defRPr>
    </a:lvl3pPr>
    <a:lvl4pPr marL="3761740" algn="l" defTabSz="2508250" rtl="0" eaLnBrk="1" latinLnBrk="0" hangingPunct="1">
      <a:defRPr sz="3300" kern="1200">
        <a:solidFill>
          <a:schemeClr val="tx1"/>
        </a:solidFill>
        <a:latin typeface="+mn-lt"/>
        <a:ea typeface="+mn-ea"/>
        <a:cs typeface="+mn-cs"/>
      </a:defRPr>
    </a:lvl4pPr>
    <a:lvl5pPr marL="5015865" algn="l" defTabSz="2508250" rtl="0" eaLnBrk="1" latinLnBrk="0" hangingPunct="1">
      <a:defRPr sz="3300" kern="1200">
        <a:solidFill>
          <a:schemeClr val="tx1"/>
        </a:solidFill>
        <a:latin typeface="+mn-lt"/>
        <a:ea typeface="+mn-ea"/>
        <a:cs typeface="+mn-cs"/>
      </a:defRPr>
    </a:lvl5pPr>
    <a:lvl6pPr marL="6269990" algn="l" defTabSz="2508250" rtl="0" eaLnBrk="1" latinLnBrk="0" hangingPunct="1">
      <a:defRPr sz="3300" kern="1200">
        <a:solidFill>
          <a:schemeClr val="tx1"/>
        </a:solidFill>
        <a:latin typeface="+mn-lt"/>
        <a:ea typeface="+mn-ea"/>
        <a:cs typeface="+mn-cs"/>
      </a:defRPr>
    </a:lvl6pPr>
    <a:lvl7pPr marL="7524115" algn="l" defTabSz="2508250" rtl="0" eaLnBrk="1" latinLnBrk="0" hangingPunct="1">
      <a:defRPr sz="3300" kern="1200">
        <a:solidFill>
          <a:schemeClr val="tx1"/>
        </a:solidFill>
        <a:latin typeface="+mn-lt"/>
        <a:ea typeface="+mn-ea"/>
        <a:cs typeface="+mn-cs"/>
      </a:defRPr>
    </a:lvl7pPr>
    <a:lvl8pPr marL="8777605" algn="l" defTabSz="2508250" rtl="0" eaLnBrk="1" latinLnBrk="0" hangingPunct="1">
      <a:defRPr sz="3300" kern="1200">
        <a:solidFill>
          <a:schemeClr val="tx1"/>
        </a:solidFill>
        <a:latin typeface="+mn-lt"/>
        <a:ea typeface="+mn-ea"/>
        <a:cs typeface="+mn-cs"/>
      </a:defRPr>
    </a:lvl8pPr>
    <a:lvl9pPr marL="10031730" algn="l" defTabSz="2508250" rtl="0" eaLnBrk="1" latinLnBrk="0" hangingPunct="1">
      <a:defRPr sz="3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2790" y="3063162"/>
            <a:ext cx="670454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614892" y="2638448"/>
            <a:ext cx="669925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614892" y="7258044"/>
            <a:ext cx="6700308"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OBJECTIVES</a:t>
            </a:r>
            <a:endParaRPr lang="en-US" dirty="0"/>
          </a:p>
        </p:txBody>
      </p:sp>
      <p:sp>
        <p:nvSpPr>
          <p:cNvPr id="21" name="Text Placeholder 3"/>
          <p:cNvSpPr>
            <a:spLocks noGrp="1"/>
          </p:cNvSpPr>
          <p:nvPr>
            <p:ph type="body" sz="quarter" idx="21" hasCustomPrompt="1"/>
          </p:nvPr>
        </p:nvSpPr>
        <p:spPr>
          <a:xfrm>
            <a:off x="7724777" y="3063162"/>
            <a:ext cx="6699249"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2" name="Text Placeholder 5"/>
          <p:cNvSpPr>
            <a:spLocks noGrp="1"/>
          </p:cNvSpPr>
          <p:nvPr>
            <p:ph type="body" sz="quarter" idx="22" hasCustomPrompt="1"/>
          </p:nvPr>
        </p:nvSpPr>
        <p:spPr>
          <a:xfrm>
            <a:off x="7724776" y="2638448"/>
            <a:ext cx="669925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MATERIALS &amp; METHODS</a:t>
            </a:r>
            <a:endParaRPr lang="en-US" dirty="0"/>
          </a:p>
        </p:txBody>
      </p:sp>
      <p:sp>
        <p:nvSpPr>
          <p:cNvPr id="23" name="Text Placeholder 3"/>
          <p:cNvSpPr>
            <a:spLocks noGrp="1"/>
          </p:cNvSpPr>
          <p:nvPr>
            <p:ph type="body" sz="quarter" idx="23" hasCustomPrompt="1"/>
          </p:nvPr>
        </p:nvSpPr>
        <p:spPr>
          <a:xfrm>
            <a:off x="14838893" y="3063162"/>
            <a:ext cx="6699249"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4" name="Text Placeholder 5"/>
          <p:cNvSpPr>
            <a:spLocks noGrp="1"/>
          </p:cNvSpPr>
          <p:nvPr>
            <p:ph type="body" sz="quarter" idx="24" hasCustomPrompt="1"/>
          </p:nvPr>
        </p:nvSpPr>
        <p:spPr>
          <a:xfrm>
            <a:off x="14833600" y="2638448"/>
            <a:ext cx="670560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RESULTS</a:t>
            </a:r>
            <a:endParaRPr lang="en-US" dirty="0"/>
          </a:p>
        </p:txBody>
      </p:sp>
      <p:sp>
        <p:nvSpPr>
          <p:cNvPr id="25" name="Text Placeholder 5"/>
          <p:cNvSpPr>
            <a:spLocks noGrp="1"/>
          </p:cNvSpPr>
          <p:nvPr>
            <p:ph type="body" sz="quarter" idx="25" hasCustomPrompt="1"/>
          </p:nvPr>
        </p:nvSpPr>
        <p:spPr>
          <a:xfrm>
            <a:off x="21947716" y="2638448"/>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21947716" y="3063162"/>
            <a:ext cx="669801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21947716" y="7288156"/>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21946040" y="7749541"/>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21947716" y="12991488"/>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21946040" y="13432553"/>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602790" y="7699296"/>
            <a:ext cx="670454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3906520" y="1078170"/>
            <a:ext cx="21447761" cy="598230"/>
          </a:xfrm>
          <a:prstGeom prst="rect">
            <a:avLst/>
          </a:prstGeom>
        </p:spPr>
        <p:txBody>
          <a:bodyPr>
            <a:normAutofit/>
          </a:bodyPr>
          <a:lstStyle>
            <a:lvl1pPr marL="0" indent="0" algn="ctr">
              <a:buFontTx/>
              <a:buNone/>
              <a:defRPr sz="3840">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authors</a:t>
            </a:r>
            <a:endParaRPr lang="en-US" dirty="0"/>
          </a:p>
        </p:txBody>
      </p:sp>
      <p:sp>
        <p:nvSpPr>
          <p:cNvPr id="77" name="Text Placeholder 76"/>
          <p:cNvSpPr>
            <a:spLocks noGrp="1"/>
          </p:cNvSpPr>
          <p:nvPr>
            <p:ph type="body" sz="quarter" idx="184" hasCustomPrompt="1"/>
          </p:nvPr>
        </p:nvSpPr>
        <p:spPr>
          <a:xfrm>
            <a:off x="3906520" y="1676400"/>
            <a:ext cx="21447761" cy="634555"/>
          </a:xfrm>
          <a:prstGeom prst="rect">
            <a:avLst/>
          </a:prstGeom>
        </p:spPr>
        <p:txBody>
          <a:bodyPr>
            <a:normAutofit/>
          </a:bodyPr>
          <a:lstStyle>
            <a:lvl1pPr marL="0" indent="0" algn="ctr">
              <a:buFontTx/>
              <a:buNone/>
              <a:defRPr sz="2985">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affiliations</a:t>
            </a:r>
            <a:endParaRPr lang="en-US" dirty="0"/>
          </a:p>
        </p:txBody>
      </p:sp>
      <p:sp>
        <p:nvSpPr>
          <p:cNvPr id="78" name="Text Placeholder 76"/>
          <p:cNvSpPr>
            <a:spLocks noGrp="1"/>
          </p:cNvSpPr>
          <p:nvPr>
            <p:ph type="body" sz="quarter" idx="185" hasCustomPrompt="1"/>
          </p:nvPr>
        </p:nvSpPr>
        <p:spPr>
          <a:xfrm>
            <a:off x="3906520" y="232386"/>
            <a:ext cx="21447761" cy="834414"/>
          </a:xfrm>
          <a:prstGeom prst="rect">
            <a:avLst/>
          </a:prstGeom>
        </p:spPr>
        <p:txBody>
          <a:bodyPr>
            <a:normAutofit/>
          </a:bodyPr>
          <a:lstStyle>
            <a:lvl1pPr marL="0" indent="0" algn="ctr">
              <a:buFontTx/>
              <a:buNone/>
              <a:defRPr sz="5120" b="1">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2791" y="3063162"/>
            <a:ext cx="9060851"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614892" y="2622097"/>
            <a:ext cx="9048751"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INTRODUCTION or ABSTRACT</a:t>
            </a:r>
            <a:endParaRPr lang="en-US" dirty="0"/>
          </a:p>
        </p:txBody>
      </p:sp>
      <p:sp>
        <p:nvSpPr>
          <p:cNvPr id="19" name="Text Placeholder 3"/>
          <p:cNvSpPr>
            <a:spLocks noGrp="1"/>
          </p:cNvSpPr>
          <p:nvPr>
            <p:ph type="body" sz="quarter" idx="19" hasCustomPrompt="1"/>
          </p:nvPr>
        </p:nvSpPr>
        <p:spPr>
          <a:xfrm>
            <a:off x="614892" y="9035725"/>
            <a:ext cx="9061909"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0" name="Text Placeholder 5"/>
          <p:cNvSpPr>
            <a:spLocks noGrp="1"/>
          </p:cNvSpPr>
          <p:nvPr>
            <p:ph type="body" sz="quarter" idx="20" hasCustomPrompt="1"/>
          </p:nvPr>
        </p:nvSpPr>
        <p:spPr>
          <a:xfrm>
            <a:off x="628053" y="8610714"/>
            <a:ext cx="9048750"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OBJECTIVES</a:t>
            </a:r>
            <a:endParaRPr lang="en-US" dirty="0"/>
          </a:p>
        </p:txBody>
      </p:sp>
      <p:sp>
        <p:nvSpPr>
          <p:cNvPr id="21" name="Text Placeholder 3"/>
          <p:cNvSpPr>
            <a:spLocks noGrp="1"/>
          </p:cNvSpPr>
          <p:nvPr>
            <p:ph type="body" sz="quarter" idx="21" hasCustomPrompt="1"/>
          </p:nvPr>
        </p:nvSpPr>
        <p:spPr>
          <a:xfrm>
            <a:off x="10102850" y="10733347"/>
            <a:ext cx="9047690"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2" name="Text Placeholder 5"/>
          <p:cNvSpPr>
            <a:spLocks noGrp="1"/>
          </p:cNvSpPr>
          <p:nvPr>
            <p:ph type="body" sz="quarter" idx="22" hasCustomPrompt="1"/>
          </p:nvPr>
        </p:nvSpPr>
        <p:spPr>
          <a:xfrm>
            <a:off x="10102850" y="10275931"/>
            <a:ext cx="9047690"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MATERIALS &amp; METHODS</a:t>
            </a:r>
            <a:endParaRPr lang="en-US" dirty="0"/>
          </a:p>
        </p:txBody>
      </p:sp>
      <p:sp>
        <p:nvSpPr>
          <p:cNvPr id="23" name="Text Placeholder 3"/>
          <p:cNvSpPr>
            <a:spLocks noGrp="1"/>
          </p:cNvSpPr>
          <p:nvPr>
            <p:ph type="body" sz="quarter" idx="23" hasCustomPrompt="1"/>
          </p:nvPr>
        </p:nvSpPr>
        <p:spPr>
          <a:xfrm>
            <a:off x="10108143" y="3087451"/>
            <a:ext cx="9047690"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4" name="Text Placeholder 5"/>
          <p:cNvSpPr>
            <a:spLocks noGrp="1"/>
          </p:cNvSpPr>
          <p:nvPr>
            <p:ph type="body" sz="quarter" idx="24" hasCustomPrompt="1"/>
          </p:nvPr>
        </p:nvSpPr>
        <p:spPr>
          <a:xfrm>
            <a:off x="10102850" y="2622097"/>
            <a:ext cx="9052983"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RESULTS</a:t>
            </a:r>
            <a:endParaRPr lang="en-US" dirty="0"/>
          </a:p>
        </p:txBody>
      </p:sp>
      <p:sp>
        <p:nvSpPr>
          <p:cNvPr id="25" name="Text Placeholder 5"/>
          <p:cNvSpPr>
            <a:spLocks noGrp="1"/>
          </p:cNvSpPr>
          <p:nvPr>
            <p:ph type="body" sz="quarter" idx="25" hasCustomPrompt="1"/>
          </p:nvPr>
        </p:nvSpPr>
        <p:spPr>
          <a:xfrm>
            <a:off x="19597159" y="2622097"/>
            <a:ext cx="905068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CONCLUSIONS</a:t>
            </a:r>
            <a:endParaRPr lang="en-US" dirty="0"/>
          </a:p>
        </p:txBody>
      </p:sp>
      <p:sp>
        <p:nvSpPr>
          <p:cNvPr id="26" name="Text Placeholder 3"/>
          <p:cNvSpPr>
            <a:spLocks noGrp="1"/>
          </p:cNvSpPr>
          <p:nvPr>
            <p:ph type="body" sz="quarter" idx="26" hasCustomPrompt="1"/>
          </p:nvPr>
        </p:nvSpPr>
        <p:spPr>
          <a:xfrm>
            <a:off x="19597159" y="3063162"/>
            <a:ext cx="905068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9597159" y="8594660"/>
            <a:ext cx="905068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REFERENCES</a:t>
            </a:r>
            <a:endParaRPr lang="en-US" dirty="0"/>
          </a:p>
        </p:txBody>
      </p:sp>
      <p:sp>
        <p:nvSpPr>
          <p:cNvPr id="28" name="Text Placeholder 3"/>
          <p:cNvSpPr>
            <a:spLocks noGrp="1"/>
          </p:cNvSpPr>
          <p:nvPr>
            <p:ph type="body" sz="quarter" idx="28" hasCustomPrompt="1"/>
          </p:nvPr>
        </p:nvSpPr>
        <p:spPr>
          <a:xfrm>
            <a:off x="19593805" y="9056045"/>
            <a:ext cx="9054041"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9597159" y="12828928"/>
            <a:ext cx="905068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ACKNOWLEDGEMENTS  or  CONTACT</a:t>
            </a:r>
            <a:endParaRPr lang="en-US" dirty="0"/>
          </a:p>
        </p:txBody>
      </p:sp>
      <p:sp>
        <p:nvSpPr>
          <p:cNvPr id="30" name="Text Placeholder 3"/>
          <p:cNvSpPr>
            <a:spLocks noGrp="1"/>
          </p:cNvSpPr>
          <p:nvPr>
            <p:ph type="body" sz="quarter" idx="30" hasCustomPrompt="1"/>
          </p:nvPr>
        </p:nvSpPr>
        <p:spPr>
          <a:xfrm>
            <a:off x="19597160" y="13290313"/>
            <a:ext cx="9054041"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Type in or paste your text here</a:t>
            </a:r>
            <a:endParaRPr lang="en-US" dirty="0"/>
          </a:p>
        </p:txBody>
      </p:sp>
      <p:sp>
        <p:nvSpPr>
          <p:cNvPr id="72" name="Text Placeholder 76"/>
          <p:cNvSpPr>
            <a:spLocks noGrp="1"/>
          </p:cNvSpPr>
          <p:nvPr>
            <p:ph type="body" sz="quarter" idx="150" hasCustomPrompt="1"/>
          </p:nvPr>
        </p:nvSpPr>
        <p:spPr>
          <a:xfrm>
            <a:off x="3906520" y="1078170"/>
            <a:ext cx="21447761" cy="598230"/>
          </a:xfrm>
          <a:prstGeom prst="rect">
            <a:avLst/>
          </a:prstGeom>
        </p:spPr>
        <p:txBody>
          <a:bodyPr>
            <a:normAutofit/>
          </a:bodyPr>
          <a:lstStyle>
            <a:lvl1pPr marL="0" indent="0" algn="ctr">
              <a:buFontTx/>
              <a:buNone/>
              <a:defRPr sz="3840">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authors</a:t>
            </a:r>
            <a:endParaRPr lang="en-US" dirty="0"/>
          </a:p>
        </p:txBody>
      </p:sp>
      <p:sp>
        <p:nvSpPr>
          <p:cNvPr id="75" name="Text Placeholder 76"/>
          <p:cNvSpPr>
            <a:spLocks noGrp="1"/>
          </p:cNvSpPr>
          <p:nvPr>
            <p:ph type="body" sz="quarter" idx="184" hasCustomPrompt="1"/>
          </p:nvPr>
        </p:nvSpPr>
        <p:spPr>
          <a:xfrm>
            <a:off x="3906520" y="1676400"/>
            <a:ext cx="21447761" cy="634555"/>
          </a:xfrm>
          <a:prstGeom prst="rect">
            <a:avLst/>
          </a:prstGeom>
        </p:spPr>
        <p:txBody>
          <a:bodyPr>
            <a:normAutofit/>
          </a:bodyPr>
          <a:lstStyle>
            <a:lvl1pPr marL="0" indent="0" algn="ctr">
              <a:buFontTx/>
              <a:buNone/>
              <a:defRPr sz="2985">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affiliations</a:t>
            </a:r>
            <a:endParaRPr lang="en-US" dirty="0"/>
          </a:p>
        </p:txBody>
      </p:sp>
      <p:sp>
        <p:nvSpPr>
          <p:cNvPr id="77" name="Text Placeholder 76"/>
          <p:cNvSpPr>
            <a:spLocks noGrp="1"/>
          </p:cNvSpPr>
          <p:nvPr>
            <p:ph type="body" sz="quarter" idx="185" hasCustomPrompt="1"/>
          </p:nvPr>
        </p:nvSpPr>
        <p:spPr>
          <a:xfrm>
            <a:off x="3906520" y="232386"/>
            <a:ext cx="21447761" cy="834414"/>
          </a:xfrm>
          <a:prstGeom prst="rect">
            <a:avLst/>
          </a:prstGeom>
        </p:spPr>
        <p:txBody>
          <a:bodyPr>
            <a:normAutofit/>
          </a:bodyPr>
          <a:lstStyle>
            <a:lvl1pPr marL="0" indent="0" algn="ctr">
              <a:buFontTx/>
              <a:buNone/>
              <a:defRPr sz="5120" b="1">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6195" y="3063162"/>
            <a:ext cx="670454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6" name="Text Placeholder 5"/>
          <p:cNvSpPr>
            <a:spLocks noGrp="1"/>
          </p:cNvSpPr>
          <p:nvPr>
            <p:ph type="body" sz="quarter" idx="11" hasCustomPrompt="1"/>
          </p:nvPr>
        </p:nvSpPr>
        <p:spPr>
          <a:xfrm>
            <a:off x="608842" y="2622097"/>
            <a:ext cx="6699250" cy="450228"/>
          </a:xfrm>
          <a:prstGeom prst="rect">
            <a:avLst/>
          </a:prstGeom>
          <a:noFill/>
        </p:spPr>
        <p:txBody>
          <a:bodyPr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INTRODUCTION or ABSTRACT</a:t>
            </a:r>
            <a:endParaRPr lang="en-US" dirty="0"/>
          </a:p>
        </p:txBody>
      </p:sp>
      <p:sp>
        <p:nvSpPr>
          <p:cNvPr id="19" name="Text Placeholder 3"/>
          <p:cNvSpPr>
            <a:spLocks noGrp="1"/>
          </p:cNvSpPr>
          <p:nvPr>
            <p:ph type="body" sz="quarter" idx="19" hasCustomPrompt="1"/>
          </p:nvPr>
        </p:nvSpPr>
        <p:spPr>
          <a:xfrm>
            <a:off x="605666" y="7540815"/>
            <a:ext cx="6705600"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0" name="Text Placeholder 5"/>
          <p:cNvSpPr>
            <a:spLocks noGrp="1"/>
          </p:cNvSpPr>
          <p:nvPr>
            <p:ph type="body" sz="quarter" idx="20" hasCustomPrompt="1"/>
          </p:nvPr>
        </p:nvSpPr>
        <p:spPr>
          <a:xfrm>
            <a:off x="608313" y="7095484"/>
            <a:ext cx="6700308"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OBJECTIVES</a:t>
            </a:r>
            <a:endParaRPr lang="en-US" dirty="0"/>
          </a:p>
        </p:txBody>
      </p:sp>
      <p:sp>
        <p:nvSpPr>
          <p:cNvPr id="21" name="Text Placeholder 3"/>
          <p:cNvSpPr>
            <a:spLocks noGrp="1"/>
          </p:cNvSpPr>
          <p:nvPr>
            <p:ph type="body" sz="quarter" idx="21" hasCustomPrompt="1"/>
          </p:nvPr>
        </p:nvSpPr>
        <p:spPr>
          <a:xfrm>
            <a:off x="7724776" y="3079513"/>
            <a:ext cx="13813365"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2" name="Text Placeholder 5"/>
          <p:cNvSpPr>
            <a:spLocks noGrp="1"/>
          </p:cNvSpPr>
          <p:nvPr>
            <p:ph type="body" sz="quarter" idx="22" hasCustomPrompt="1"/>
          </p:nvPr>
        </p:nvSpPr>
        <p:spPr>
          <a:xfrm>
            <a:off x="7724776" y="2622097"/>
            <a:ext cx="1381336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(header)  MATERIALS &amp; METHODS</a:t>
            </a:r>
            <a:endParaRPr lang="en-US" dirty="0"/>
          </a:p>
        </p:txBody>
      </p:sp>
      <p:sp>
        <p:nvSpPr>
          <p:cNvPr id="23" name="Text Placeholder 3"/>
          <p:cNvSpPr>
            <a:spLocks noGrp="1"/>
          </p:cNvSpPr>
          <p:nvPr>
            <p:ph type="body" sz="quarter" idx="23" hasCustomPrompt="1"/>
          </p:nvPr>
        </p:nvSpPr>
        <p:spPr>
          <a:xfrm>
            <a:off x="7724776" y="10987985"/>
            <a:ext cx="13813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4" name="Text Placeholder 5"/>
          <p:cNvSpPr>
            <a:spLocks noGrp="1"/>
          </p:cNvSpPr>
          <p:nvPr>
            <p:ph type="body" sz="quarter" idx="24" hasCustomPrompt="1"/>
          </p:nvPr>
        </p:nvSpPr>
        <p:spPr>
          <a:xfrm>
            <a:off x="7724776" y="10526600"/>
            <a:ext cx="13813366"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RESULTS</a:t>
            </a:r>
            <a:endParaRPr lang="en-US" dirty="0"/>
          </a:p>
        </p:txBody>
      </p:sp>
      <p:sp>
        <p:nvSpPr>
          <p:cNvPr id="25" name="Text Placeholder 5"/>
          <p:cNvSpPr>
            <a:spLocks noGrp="1"/>
          </p:cNvSpPr>
          <p:nvPr>
            <p:ph type="body" sz="quarter" idx="25" hasCustomPrompt="1"/>
          </p:nvPr>
        </p:nvSpPr>
        <p:spPr>
          <a:xfrm>
            <a:off x="21973955" y="2622097"/>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CONCLUSIONS</a:t>
            </a:r>
            <a:endParaRPr lang="en-US" dirty="0"/>
          </a:p>
        </p:txBody>
      </p:sp>
      <p:sp>
        <p:nvSpPr>
          <p:cNvPr id="26" name="Text Placeholder 3"/>
          <p:cNvSpPr>
            <a:spLocks noGrp="1"/>
          </p:cNvSpPr>
          <p:nvPr>
            <p:ph type="body" sz="quarter" idx="26" hasCustomPrompt="1"/>
          </p:nvPr>
        </p:nvSpPr>
        <p:spPr>
          <a:xfrm>
            <a:off x="21973955" y="3083482"/>
            <a:ext cx="6698012"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7" name="Text Placeholder 5"/>
          <p:cNvSpPr>
            <a:spLocks noGrp="1"/>
          </p:cNvSpPr>
          <p:nvPr>
            <p:ph type="body" sz="quarter" idx="27" hasCustomPrompt="1"/>
          </p:nvPr>
        </p:nvSpPr>
        <p:spPr>
          <a:xfrm>
            <a:off x="21973955" y="7125596"/>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REFERENCES</a:t>
            </a:r>
            <a:endParaRPr lang="en-US" dirty="0"/>
          </a:p>
        </p:txBody>
      </p:sp>
      <p:sp>
        <p:nvSpPr>
          <p:cNvPr id="28" name="Text Placeholder 3"/>
          <p:cNvSpPr>
            <a:spLocks noGrp="1"/>
          </p:cNvSpPr>
          <p:nvPr>
            <p:ph type="body" sz="quarter" idx="28" hasCustomPrompt="1"/>
          </p:nvPr>
        </p:nvSpPr>
        <p:spPr>
          <a:xfrm>
            <a:off x="21972279" y="7586981"/>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29" name="Text Placeholder 5"/>
          <p:cNvSpPr>
            <a:spLocks noGrp="1"/>
          </p:cNvSpPr>
          <p:nvPr>
            <p:ph type="body" sz="quarter" idx="29" hasCustomPrompt="1"/>
          </p:nvPr>
        </p:nvSpPr>
        <p:spPr>
          <a:xfrm>
            <a:off x="21973955" y="12828928"/>
            <a:ext cx="6698012" cy="450228"/>
          </a:xfrm>
          <a:prstGeom prst="rect">
            <a:avLst/>
          </a:prstGeom>
          <a:noFill/>
        </p:spPr>
        <p:txBody>
          <a:bodyPr wrap="square" lIns="52249" tIns="52249" rIns="52249" bIns="52249" anchor="ctr" anchorCtr="0">
            <a:spAutoFit/>
          </a:bodyPr>
          <a:lstStyle>
            <a:lvl1pPr marL="0" indent="0" algn="ctr">
              <a:buNone/>
              <a:defRPr sz="2240" b="1" u="sng" baseline="0">
                <a:solidFill>
                  <a:schemeClr val="accent5">
                    <a:lumMod val="50000"/>
                  </a:schemeClr>
                </a:solidFill>
              </a:defRPr>
            </a:lvl1pPr>
          </a:lstStyle>
          <a:p>
            <a:pPr lvl="0"/>
            <a:r>
              <a:rPr lang="en-US" dirty="0"/>
              <a:t>(click to add)  ACKNOWLEDGEMENTS  or  CONTACT</a:t>
            </a:r>
            <a:endParaRPr lang="en-US" dirty="0"/>
          </a:p>
        </p:txBody>
      </p:sp>
      <p:sp>
        <p:nvSpPr>
          <p:cNvPr id="30" name="Text Placeholder 3"/>
          <p:cNvSpPr>
            <a:spLocks noGrp="1"/>
          </p:cNvSpPr>
          <p:nvPr>
            <p:ph type="body" sz="quarter" idx="30" hasCustomPrompt="1"/>
          </p:nvPr>
        </p:nvSpPr>
        <p:spPr>
          <a:xfrm>
            <a:off x="21972279" y="13290313"/>
            <a:ext cx="6701366" cy="493538"/>
          </a:xfrm>
          <a:prstGeom prst="rect">
            <a:avLst/>
          </a:prstGeom>
        </p:spPr>
        <p:txBody>
          <a:bodyPr wrap="square" lIns="130622" tIns="130622" rIns="130622" bIns="130622">
            <a:spAutoFit/>
          </a:bodyPr>
          <a:lstStyle>
            <a:lvl1pPr marL="0" indent="0">
              <a:buNone/>
              <a:defRPr sz="1495">
                <a:solidFill>
                  <a:schemeClr val="accent5">
                    <a:lumMod val="50000"/>
                  </a:schemeClr>
                </a:solidFill>
                <a:latin typeface="Times New Roman" panose="02020603050405020304" pitchFamily="18" charset="0"/>
                <a:cs typeface="Times New Roman" panose="02020603050405020304" pitchFamily="18" charset="0"/>
              </a:defRPr>
            </a:lvl1pPr>
            <a:lvl2pPr marL="905510" indent="-348615">
              <a:defRPr sz="1495">
                <a:latin typeface="Trebuchet MS" panose="020B0603020202020204" pitchFamily="34" charset="0"/>
              </a:defRPr>
            </a:lvl2pPr>
            <a:lvl3pPr marL="1254125" indent="-348615">
              <a:defRPr sz="1495">
                <a:latin typeface="Trebuchet MS" panose="020B0603020202020204" pitchFamily="34" charset="0"/>
              </a:defRPr>
            </a:lvl3pPr>
            <a:lvl4pPr marL="1637030" indent="-382905">
              <a:defRPr sz="1495">
                <a:latin typeface="Trebuchet MS" panose="020B0603020202020204" pitchFamily="34" charset="0"/>
              </a:defRPr>
            </a:lvl4pPr>
            <a:lvl5pPr marL="1915795" indent="-278765">
              <a:defRPr sz="1495">
                <a:latin typeface="Trebuchet MS" panose="020B0603020202020204" pitchFamily="34" charset="0"/>
              </a:defRPr>
            </a:lvl5pPr>
          </a:lstStyle>
          <a:p>
            <a:pPr lvl="0"/>
            <a:r>
              <a:rPr lang="en-US" dirty="0"/>
              <a:t>Enter your text here</a:t>
            </a:r>
            <a:endParaRPr lang="en-US" dirty="0"/>
          </a:p>
        </p:txBody>
      </p:sp>
      <p:sp>
        <p:nvSpPr>
          <p:cNvPr id="83" name="Text Placeholder 76"/>
          <p:cNvSpPr>
            <a:spLocks noGrp="1"/>
          </p:cNvSpPr>
          <p:nvPr>
            <p:ph type="body" sz="quarter" idx="150" hasCustomPrompt="1"/>
          </p:nvPr>
        </p:nvSpPr>
        <p:spPr>
          <a:xfrm>
            <a:off x="3906520" y="1078170"/>
            <a:ext cx="21447761" cy="598230"/>
          </a:xfrm>
          <a:prstGeom prst="rect">
            <a:avLst/>
          </a:prstGeom>
        </p:spPr>
        <p:txBody>
          <a:bodyPr>
            <a:normAutofit/>
          </a:bodyPr>
          <a:lstStyle>
            <a:lvl1pPr marL="0" indent="0" algn="ctr">
              <a:buFontTx/>
              <a:buNone/>
              <a:defRPr sz="3840">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authors</a:t>
            </a:r>
            <a:endParaRPr lang="en-US" dirty="0"/>
          </a:p>
        </p:txBody>
      </p:sp>
      <p:sp>
        <p:nvSpPr>
          <p:cNvPr id="84" name="Text Placeholder 76"/>
          <p:cNvSpPr>
            <a:spLocks noGrp="1"/>
          </p:cNvSpPr>
          <p:nvPr>
            <p:ph type="body" sz="quarter" idx="184" hasCustomPrompt="1"/>
          </p:nvPr>
        </p:nvSpPr>
        <p:spPr>
          <a:xfrm>
            <a:off x="3906520" y="1676400"/>
            <a:ext cx="21447761" cy="634555"/>
          </a:xfrm>
          <a:prstGeom prst="rect">
            <a:avLst/>
          </a:prstGeom>
        </p:spPr>
        <p:txBody>
          <a:bodyPr>
            <a:normAutofit/>
          </a:bodyPr>
          <a:lstStyle>
            <a:lvl1pPr marL="0" indent="0" algn="ctr">
              <a:buFontTx/>
              <a:buNone/>
              <a:defRPr sz="2985">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affiliations</a:t>
            </a:r>
            <a:endParaRPr lang="en-US" dirty="0"/>
          </a:p>
        </p:txBody>
      </p:sp>
      <p:sp>
        <p:nvSpPr>
          <p:cNvPr id="85" name="Text Placeholder 76"/>
          <p:cNvSpPr>
            <a:spLocks noGrp="1"/>
          </p:cNvSpPr>
          <p:nvPr>
            <p:ph type="body" sz="quarter" idx="185" hasCustomPrompt="1"/>
          </p:nvPr>
        </p:nvSpPr>
        <p:spPr>
          <a:xfrm>
            <a:off x="3906520" y="232386"/>
            <a:ext cx="21447761" cy="834414"/>
          </a:xfrm>
          <a:prstGeom prst="rect">
            <a:avLst/>
          </a:prstGeom>
        </p:spPr>
        <p:txBody>
          <a:bodyPr>
            <a:normAutofit/>
          </a:bodyPr>
          <a:lstStyle>
            <a:lvl1pPr marL="0" indent="0" algn="ctr">
              <a:buFontTx/>
              <a:buNone/>
              <a:defRPr sz="5120" b="1">
                <a:solidFill>
                  <a:schemeClr val="accent5">
                    <a:lumMod val="50000"/>
                  </a:schemeClr>
                </a:solidFill>
              </a:defRPr>
            </a:lvl1pPr>
            <a:lvl2pPr>
              <a:buFontTx/>
              <a:buNone/>
              <a:defRPr sz="7680"/>
            </a:lvl2pPr>
            <a:lvl3pPr>
              <a:buFontTx/>
              <a:buNone/>
              <a:defRPr sz="7680"/>
            </a:lvl3pPr>
            <a:lvl4pPr>
              <a:buFontTx/>
              <a:buNone/>
              <a:defRPr sz="7680"/>
            </a:lvl4pPr>
            <a:lvl5pPr>
              <a:buFontTx/>
              <a:buNone/>
              <a:defRPr sz="7680"/>
            </a:lvl5pPr>
          </a:lstStyle>
          <a:p>
            <a:pPr lvl="0"/>
            <a:r>
              <a:rPr lang="en-US" dirty="0"/>
              <a:t>Click here to add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theme" Target="../theme/theme1.xml"/><Relationship Id="rId11" Type="http://schemas.openxmlformats.org/officeDocument/2006/relationships/image" Target="../media/image8.png"/><Relationship Id="rId10" Type="http://schemas.openxmlformats.org/officeDocument/2006/relationships/hyperlink" Target="https://www.posterpresentations.com/research" TargetMode="Externa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theme" Target="../theme/theme2.xml"/><Relationship Id="rId11" Type="http://schemas.openxmlformats.org/officeDocument/2006/relationships/image" Target="../media/image8.png"/><Relationship Id="rId10" Type="http://schemas.openxmlformats.org/officeDocument/2006/relationships/hyperlink" Target="https://www.posterpresentations.com/research" TargetMode="Externa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theme" Target="../theme/theme3.xml"/><Relationship Id="rId11" Type="http://schemas.openxmlformats.org/officeDocument/2006/relationships/image" Target="../media/image8.png"/><Relationship Id="rId10" Type="http://schemas.openxmlformats.org/officeDocument/2006/relationships/hyperlink" Target="https://www.posterpresentations.com/research" TargetMode="Externa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2" y="15922872"/>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10" name="Text Box 14"/>
          <p:cNvSpPr txBox="1">
            <a:spLocks noChangeArrowheads="1"/>
          </p:cNvSpPr>
          <p:nvPr/>
        </p:nvSpPr>
        <p:spPr bwMode="auto">
          <a:xfrm>
            <a:off x="979595" y="16156941"/>
            <a:ext cx="1676400" cy="204085"/>
          </a:xfrm>
          <a:prstGeom prst="rect">
            <a:avLst/>
          </a:prstGeom>
          <a:noFill/>
          <a:ln w="9525">
            <a:noFill/>
            <a:miter lim="800000"/>
          </a:ln>
          <a:effectLst/>
        </p:spPr>
        <p:txBody>
          <a:bodyPr lIns="55627" tIns="27808" rIns="55627" bIns="27808">
            <a:spAutoFit/>
          </a:bodyPr>
          <a:lstStyle/>
          <a:p>
            <a:pPr eaLnBrk="0" hangingPunct="0">
              <a:lnSpc>
                <a:spcPct val="65000"/>
              </a:lnSpc>
              <a:spcBef>
                <a:spcPct val="50000"/>
              </a:spcBef>
              <a:defRPr/>
            </a:pPr>
            <a:r>
              <a:rPr lang="en-US" sz="320" b="1" dirty="0">
                <a:solidFill>
                  <a:schemeClr val="bg1">
                    <a:lumMod val="75000"/>
                  </a:schemeClr>
                </a:solidFill>
                <a:latin typeface="Arial" panose="020B0604020202020204" pitchFamily="34" charset="0"/>
              </a:rPr>
              <a:t>RESEARCH POSTER PRESENTATION DESIGN © 2019</a:t>
            </a:r>
            <a:endParaRPr lang="en-US" sz="32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640" b="1" dirty="0">
                <a:solidFill>
                  <a:schemeClr val="bg1">
                    <a:lumMod val="75000"/>
                  </a:schemeClr>
                </a:solidFill>
                <a:latin typeface="Arial" panose="020B0604020202020204" pitchFamily="34" charset="0"/>
              </a:rPr>
              <a:t>www.PosterPresentations.com</a:t>
            </a:r>
            <a:endParaRPr lang="en-US" sz="640" b="1" dirty="0">
              <a:solidFill>
                <a:schemeClr val="bg1">
                  <a:lumMod val="75000"/>
                </a:schemeClr>
              </a:solidFill>
              <a:latin typeface="Arial" panose="020B0604020202020204" pitchFamily="34" charset="0"/>
            </a:endParaRPr>
          </a:p>
        </p:txBody>
      </p:sp>
      <p:sp>
        <p:nvSpPr>
          <p:cNvPr id="44" name="Rectangle 43"/>
          <p:cNvSpPr/>
          <p:nvPr userDrawn="1"/>
        </p:nvSpPr>
        <p:spPr>
          <a:xfrm>
            <a:off x="-1" y="-55064"/>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69" name="Rectangle 68"/>
          <p:cNvSpPr/>
          <p:nvPr userDrawn="1"/>
        </p:nvSpPr>
        <p:spPr>
          <a:xfrm>
            <a:off x="1" y="2212340"/>
            <a:ext cx="29260800" cy="176023"/>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0" name="Rounded Rectangle 69"/>
          <p:cNvSpPr/>
          <p:nvPr userDrawn="1"/>
        </p:nvSpPr>
        <p:spPr>
          <a:xfrm>
            <a:off x="623438"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1" name="Rounded Rectangle 70"/>
          <p:cNvSpPr/>
          <p:nvPr userDrawn="1"/>
        </p:nvSpPr>
        <p:spPr>
          <a:xfrm>
            <a:off x="7718432"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2" name="Rounded Rectangle 71"/>
          <p:cNvSpPr/>
          <p:nvPr userDrawn="1"/>
        </p:nvSpPr>
        <p:spPr>
          <a:xfrm>
            <a:off x="14837379"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73" name="Rounded Rectangle 72"/>
          <p:cNvSpPr/>
          <p:nvPr userDrawn="1"/>
        </p:nvSpPr>
        <p:spPr>
          <a:xfrm>
            <a:off x="21950759" y="2649220"/>
            <a:ext cx="6697054" cy="133731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graphicFrame>
        <p:nvGraphicFramePr>
          <p:cNvPr id="13" name="Table 12"/>
          <p:cNvGraphicFramePr>
            <a:graphicFrameLocks noGrp="1"/>
          </p:cNvGraphicFramePr>
          <p:nvPr userDrawn="1"/>
        </p:nvGraphicFramePr>
        <p:xfrm>
          <a:off x="-5980711" y="48126"/>
          <a:ext cx="5621803" cy="16470768"/>
        </p:xfrm>
        <a:graphic>
          <a:graphicData uri="http://schemas.openxmlformats.org/drawingml/2006/table">
            <a:tbl>
              <a:tblPr firstRow="1" bandRow="1">
                <a:tableStyleId>{5C22544A-7EE6-4342-B048-85BDC9FD1C3A}</a:tableStyleId>
              </a:tblPr>
              <a:tblGrid>
                <a:gridCol w="2410585"/>
                <a:gridCol w="3211218"/>
              </a:tblGrid>
              <a:tr h="66872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900" b="1" spc="600" dirty="0">
                        <a:solidFill>
                          <a:schemeClr val="bg1"/>
                        </a:solidFill>
                        <a:latin typeface="Trebuchet MS" panose="020B0603020202020204" pitchFamily="34" charset="0"/>
                      </a:endParaRPr>
                    </a:p>
                  </a:txBody>
                  <a:tcPr marL="71080" marR="71080" marT="35540" marB="35540">
                    <a:solidFill>
                      <a:srgbClr val="FFC000"/>
                    </a:solidFill>
                  </a:tcPr>
                </a:tc>
                <a:tc hMerge="1">
                  <a:tcPr/>
                </a:tc>
              </a:tr>
              <a:tr h="2116496">
                <a:tc gridSpan="2">
                  <a:txBody>
                    <a:bodyPr/>
                    <a:lstStyle/>
                    <a:p>
                      <a:pPr defTabSz="3765550"/>
                      <a:r>
                        <a:rPr lang="en-US" sz="1000" i="0" dirty="0">
                          <a:solidFill>
                            <a:srgbClr val="D9D9D9"/>
                          </a:solidFill>
                          <a:latin typeface="Arial" panose="020B0604020202020204"/>
                          <a:cs typeface="Arial" panose="020B0604020202020204"/>
                        </a:rPr>
                        <a:t>This PowerPoint template produces a </a:t>
                      </a:r>
                      <a:r>
                        <a:rPr lang="en-US" sz="1200" i="0" dirty="0">
                          <a:solidFill>
                            <a:srgbClr val="FFC000"/>
                          </a:solidFill>
                          <a:latin typeface="Arial" panose="020B0604020202020204"/>
                          <a:cs typeface="Arial" panose="020B0604020202020204"/>
                        </a:rPr>
                        <a:t>wide screen size (16:9 Ratio) virtual </a:t>
                      </a:r>
                      <a:r>
                        <a:rPr lang="en-US" sz="1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the  </a:t>
                      </a:r>
                      <a:r>
                        <a:rPr lang="en-US" sz="1000" i="0" dirty="0">
                          <a:solidFill>
                            <a:srgbClr val="FFC000"/>
                          </a:solidFill>
                          <a:latin typeface="Arial" panose="020B0604020202020204"/>
                          <a:cs typeface="Arial" panose="020B0604020202020204"/>
                        </a:rPr>
                        <a:t>HELP DESK</a:t>
                      </a:r>
                      <a:r>
                        <a:rPr lang="en-US" sz="1000" i="0" baseline="0" dirty="0">
                          <a:solidFill>
                            <a:srgbClr val="D9D9D9"/>
                          </a:solidFill>
                          <a:latin typeface="Arial" panose="020B0604020202020204"/>
                          <a:cs typeface="Arial" panose="020B0604020202020204"/>
                        </a:rPr>
                        <a:t> </a:t>
                      </a:r>
                      <a:r>
                        <a:rPr lang="en-US" sz="1000" i="0" dirty="0">
                          <a:solidFill>
                            <a:srgbClr val="D9D9D9"/>
                          </a:solidFill>
                          <a:latin typeface="Arial" panose="020B0604020202020204"/>
                          <a:cs typeface="Arial" panose="020B0604020202020204"/>
                        </a:rPr>
                        <a:t>tab.</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To print your poster using our same-day professional printing service,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a:t>
                      </a:r>
                      <a:r>
                        <a:rPr lang="en-US" sz="1000" i="0" dirty="0">
                          <a:solidFill>
                            <a:srgbClr val="FFC000"/>
                          </a:solidFill>
                          <a:latin typeface="Arial" panose="020B0604020202020204"/>
                          <a:cs typeface="Arial" panose="020B0604020202020204"/>
                        </a:rPr>
                        <a:t>Order your poster</a:t>
                      </a:r>
                      <a:r>
                        <a:rPr lang="en-US" sz="1000" i="0" dirty="0">
                          <a:solidFill>
                            <a:srgbClr val="D9D9D9"/>
                          </a:solidFill>
                          <a:latin typeface="Arial" panose="020B0604020202020204"/>
                          <a:cs typeface="Arial" panose="020B0604020202020204"/>
                        </a:rPr>
                        <a:t>".</a:t>
                      </a:r>
                      <a:endParaRPr lang="en-US" sz="1000" b="1"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2300540">
                <a:tc>
                  <a:txBody>
                    <a:bodyPr/>
                    <a:lstStyle/>
                    <a:p>
                      <a:pPr algn="ctr"/>
                      <a:endParaRPr lang="en-US" sz="1200" dirty="0">
                        <a:solidFill>
                          <a:srgbClr val="1F3A4E"/>
                        </a:solidFill>
                      </a:endParaRPr>
                    </a:p>
                    <a:p>
                      <a:pPr marL="0" marR="0" indent="0" algn="ctr" defTabSz="5015865" rtl="0" eaLnBrk="1" fontAlgn="auto" latinLnBrk="0" hangingPunct="1">
                        <a:lnSpc>
                          <a:spcPct val="100000"/>
                        </a:lnSpc>
                        <a:spcBef>
                          <a:spcPts val="0"/>
                        </a:spcBef>
                        <a:spcAft>
                          <a:spcPts val="0"/>
                        </a:spcAft>
                        <a:buClrTx/>
                        <a:buSzTx/>
                        <a:buFontTx/>
                        <a:buNone/>
                        <a:defRPr/>
                      </a:pPr>
                      <a:r>
                        <a:rPr lang="en-US" sz="1200" dirty="0">
                          <a:solidFill>
                            <a:schemeClr val="bg1"/>
                          </a:solidFill>
                          <a:latin typeface="Arial" panose="020B0604020202020204" pitchFamily="34" charset="0"/>
                          <a:cs typeface="Arial" panose="020B0604020202020204" pitchFamily="34" charset="0"/>
                        </a:rPr>
                        <a:t>This is a template for a </a:t>
                      </a: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endParaRPr lang="en-US" sz="1000" b="0" baseline="0" dirty="0">
                        <a:solidFill>
                          <a:srgbClr val="FFC000"/>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1000" b="0" baseline="0" dirty="0">
                          <a:solidFill>
                            <a:srgbClr val="FFC000"/>
                          </a:solidFill>
                          <a:latin typeface="Arial" panose="020B0604020202020204" pitchFamily="34" charset="0"/>
                          <a:cs typeface="Arial" panose="020B0604020202020204" pitchFamily="34" charset="0"/>
                        </a:rPr>
                        <a:t>45 tall x 80 wide</a:t>
                      </a:r>
                      <a:endParaRPr lang="en-US" sz="1000" b="0" baseline="0" dirty="0">
                        <a:solidFill>
                          <a:srgbClr val="FFC000"/>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2157787">
                <a:tc>
                  <a:txBody>
                    <a:bodyPr/>
                    <a:lstStyle/>
                    <a:p>
                      <a:endParaRPr lang="en-US" sz="1000" dirty="0">
                        <a:solidFill>
                          <a:srgbClr val="1F3A4E"/>
                        </a:solidFill>
                      </a:endParaRPr>
                    </a:p>
                  </a:txBody>
                  <a:tcPr marL="52579" marR="52579" marT="23003" marB="23003">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91073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000" b="0" baseline="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chemeClr val="tx1">
                        <a:lumMod val="95000"/>
                        <a:lumOff val="5000"/>
                      </a:schemeClr>
                    </a:solidFill>
                  </a:tcPr>
                </a:tc>
              </a:tr>
              <a:tr h="192415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0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rgbClr val="010101"/>
                    </a:solidFill>
                  </a:tcPr>
                </a:tc>
              </a:tr>
              <a:tr h="119628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71080" marR="71080" marT="35540" marB="35540">
                    <a:solidFill>
                      <a:srgbClr val="010101"/>
                    </a:solidFill>
                  </a:tcPr>
                </a:tc>
                <a:tc hMerge="1">
                  <a:tcPr/>
                </a:tc>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4"/>
                      <a:stretch>
                        <a:fillRect/>
                      </a:stretch>
                    </a:blipFill>
                  </a:tcPr>
                </a:tc>
                <a:tc hMerge="1">
                  <a:tcPr/>
                </a:tc>
              </a:tr>
              <a:tr h="64415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0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000" noProof="0"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16036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000" noProof="0" dirty="0">
                        <a:solidFill>
                          <a:schemeClr val="bg1"/>
                        </a:solidFill>
                        <a:latin typeface="Arial" panose="020B0604020202020204"/>
                        <a:cs typeface="Arial" panose="020B0604020202020204"/>
                      </a:endParaRPr>
                    </a:p>
                  </a:txBody>
                  <a:tcPr marL="71080" marR="71080" marT="35540" marB="35540">
                    <a:blipFill rotWithShape="1">
                      <a:blip r:embed="rId5"/>
                      <a:stretch>
                        <a:fillRect/>
                      </a:stretch>
                    </a:blipFill>
                  </a:tcPr>
                </a:tc>
                <a:tc hMerge="1">
                  <a:tcPr/>
                </a:tc>
              </a:tr>
            </a:tbl>
          </a:graphicData>
        </a:graphic>
      </p:graphicFrame>
      <p:graphicFrame>
        <p:nvGraphicFramePr>
          <p:cNvPr id="14" name="Table 13"/>
          <p:cNvGraphicFramePr>
            <a:graphicFrameLocks noGrp="1"/>
          </p:cNvGraphicFramePr>
          <p:nvPr userDrawn="1"/>
        </p:nvGraphicFramePr>
        <p:xfrm>
          <a:off x="29619709" y="0"/>
          <a:ext cx="5621803" cy="16467402"/>
        </p:xfrm>
        <a:graphic>
          <a:graphicData uri="http://schemas.openxmlformats.org/drawingml/2006/table">
            <a:tbl>
              <a:tblPr firstRow="1" bandRow="1">
                <a:tableStyleId>{5C22544A-7EE6-4342-B048-85BDC9FD1C3A}</a:tableStyleId>
              </a:tblPr>
              <a:tblGrid>
                <a:gridCol w="2095685"/>
                <a:gridCol w="681713"/>
                <a:gridCol w="2844405"/>
              </a:tblGrid>
              <a:tr h="646893">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anose="020B0603020202020204" pitchFamily="34" charset="0"/>
                        </a:rPr>
                        <a:t>(THIS SIDEBAR WILL NOT PRINT)</a:t>
                      </a:r>
                      <a:endParaRPr lang="en-US" sz="2100" b="1" spc="600" dirty="0">
                        <a:solidFill>
                          <a:schemeClr val="bg1"/>
                        </a:solidFill>
                        <a:latin typeface="Trebuchet MS" panose="020B0603020202020204" pitchFamily="34" charset="0"/>
                      </a:endParaRPr>
                    </a:p>
                  </a:txBody>
                  <a:tcPr marL="95264" marR="95264" marT="47632" marB="47632">
                    <a:solidFill>
                      <a:srgbClr val="FFC000"/>
                    </a:solidFill>
                  </a:tcPr>
                </a:tc>
                <a:tc hMerge="1">
                  <a:tcPr/>
                </a:tc>
                <a:tc hMerge="1">
                  <a:tcPr marL="95264" marR="95264" marT="47632" marB="47632">
                    <a:solidFill>
                      <a:srgbClr val="FFC000"/>
                    </a:solidFill>
                  </a:tcPr>
                </a:tc>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endParaRPr lang="en-US" sz="15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6"/>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tc hMerge="1">
                  <a:tcPr marL="182880" marT="137160">
                    <a:blipFill rotWithShape="1">
                      <a:blip r:embed="rId7"/>
                      <a:stretch>
                        <a:fillRect/>
                      </a:stretch>
                    </a:blipFill>
                  </a:tcPr>
                </a:tc>
                <a:tc hMerge="1">
                  <a:tcPr marL="95264" marR="95264" marT="47632" marB="47632">
                    <a:solidFill>
                      <a:schemeClr val="tx1"/>
                    </a:solidFill>
                  </a:tcPr>
                </a:tc>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3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cPr marL="182880" marT="137160">
                    <a:blipFill rotWithShape="1">
                      <a:blip r:embed="rId8"/>
                      <a:stretch>
                        <a:fillRect/>
                      </a:stretch>
                    </a:blipFill>
                  </a:tcPr>
                </a:tc>
                <a:tc hMerge="1">
                  <a:tcPr marL="190527" marR="95264" marT="142896" marB="47632">
                    <a:solidFill>
                      <a:schemeClr val="tx1"/>
                    </a:solidFill>
                  </a:tcPr>
                </a:tc>
              </a:tr>
              <a:tr h="158722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9">
                        <a:extLst>
                          <a:ext uri="{28A0092B-C50C-407E-A947-70E740481C1C}">
                            <a14:useLocalDpi xmlns:a14="http://schemas.microsoft.com/office/drawing/2010/main" val="0"/>
                          </a:ext>
                        </a:extLst>
                      </a:blip>
                      <a:srcRect/>
                      <a:stretch>
                        <a:fillRect/>
                      </a:stretch>
                    </a:blipFill>
                  </a:tcPr>
                </a:tc>
                <a:tc hMerge="1">
                  <a:tcPr marL="95264" marR="95264" marT="47632" marB="47632">
                    <a:solidFill>
                      <a:srgbClr val="010101"/>
                    </a:solid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5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r>
              <a:tr h="165320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a:tc>
                <a:tc vMerge="1">
                  <a:tcPr/>
                </a:tc>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endParaRPr lang="en-US" sz="130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r>
              <a:tr h="880793">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a:cs typeface="Arial" panose="020B0604020202020204"/>
                        </a:rPr>
                        <a:t>How to present your poster</a:t>
                      </a:r>
                      <a:endParaRPr lang="en-US" sz="15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a:cs typeface="Arial" panose="020B0604020202020204"/>
                        </a:rPr>
                        <a:t>When you finish designing your poster and are ready to virtually present it, follow the conference organizers' instructions. </a:t>
                      </a:r>
                      <a:endParaRPr lang="en-US" sz="13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a:cs typeface="Arial" panose="020B0604020202020204"/>
                      </a:endParaRPr>
                    </a:p>
                  </a:txBody>
                  <a:tcPr marL="95264" marR="95264" marT="47632" marB="47632">
                    <a:solidFill>
                      <a:srgbClr val="010101"/>
                    </a:solidFill>
                  </a:tcPr>
                </a:tc>
                <a:tc hMerge="1">
                  <a:tcPr/>
                </a:tc>
                <a:tc hMerge="1">
                  <a:tcPr marL="95264" marR="95264" marT="47632" marB="47632">
                    <a:solidFill>
                      <a:srgbClr val="010101"/>
                    </a:solidFill>
                  </a:tcPr>
                </a:tc>
              </a:tr>
              <a:tr h="422492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rPr>
                        <a:t>Publish, present virtually, share, and discuss!</a:t>
                      </a:r>
                      <a:endParaRPr lang="en-US" sz="1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D9D9D9"/>
                          </a:solidFill>
                          <a:latin typeface="Arial" panose="020B0604020202020204"/>
                          <a:cs typeface="Arial" panose="020B0604020202020204"/>
                        </a:rPr>
                        <a:t>Submit your poster and add it to the Research Poster Virtual Library.</a:t>
                      </a:r>
                      <a:br>
                        <a:rPr lang="en-US" sz="1400" b="1" noProof="0" dirty="0">
                          <a:solidFill>
                            <a:srgbClr val="D9D9D9"/>
                          </a:solidFill>
                          <a:latin typeface="Arial" panose="020B0604020202020204"/>
                          <a:cs typeface="Arial" panose="020B0604020202020204"/>
                        </a:rPr>
                      </a:br>
                      <a:br>
                        <a:rPr lang="en-US" sz="1400" b="1" noProof="0" dirty="0">
                          <a:solidFill>
                            <a:srgbClr val="D9D9D9"/>
                          </a:solidFill>
                          <a:latin typeface="Arial" panose="020B0604020202020204"/>
                          <a:cs typeface="Arial" panose="020B0604020202020204"/>
                        </a:rPr>
                      </a:br>
                      <a:r>
                        <a:rPr lang="en-US" sz="1400" b="1" noProof="0" dirty="0">
                          <a:solidFill>
                            <a:schemeClr val="accent4"/>
                          </a:solidFill>
                          <a:latin typeface="Arial" panose="020B0604020202020204"/>
                          <a:cs typeface="Arial" panose="020B0604020202020204"/>
                        </a:rPr>
                        <a:t>Continuous</a:t>
                      </a:r>
                      <a:r>
                        <a:rPr lang="en-US" sz="1400" b="1" noProof="0" dirty="0">
                          <a:solidFill>
                            <a:srgbClr val="D9D9D9"/>
                          </a:solidFill>
                          <a:latin typeface="Arial" panose="020B0604020202020204"/>
                          <a:cs typeface="Arial" panose="020B0604020202020204"/>
                        </a:rPr>
                        <a:t> </a:t>
                      </a:r>
                      <a:r>
                        <a:rPr lang="en-US" sz="1400" b="1" noProof="0" dirty="0">
                          <a:solidFill>
                            <a:srgbClr val="FFC000"/>
                          </a:solidFill>
                          <a:latin typeface="Arial" panose="020B0604020202020204"/>
                          <a:cs typeface="Arial" panose="020B0604020202020204"/>
                        </a:rPr>
                        <a:t>global reach</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Share your research with thousands of students, educators, scientists, and researchers from all over the United States and the World.</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Full-featured poster showcase included</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Present your poster on a  professional full-featured and customizable web page that includes full screen functions, social sharing, your own discussion board, private contact form, narration and more.</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Convenience for presenter groups and conference coordinators </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Published posters can easily be presented at virtual conferences. Perfect solution for organizers of meetings and conferences.</a:t>
                      </a:r>
                      <a:br>
                        <a:rPr lang="en-US" sz="1400" b="1" noProof="0" dirty="0">
                          <a:solidFill>
                            <a:srgbClr val="D9D9D9"/>
                          </a:solidFill>
                          <a:latin typeface="Arial" panose="020B0604020202020204"/>
                          <a:cs typeface="Arial" panose="020B0604020202020204"/>
                        </a:rPr>
                      </a:b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hlinkClick r:id="rId10"/>
                        </a:rPr>
                        <a:t>https://www.PosterPresentations.com/</a:t>
                      </a:r>
                      <a:r>
                        <a:rPr lang="en-US" sz="1600" b="1" u="sng" noProof="0" dirty="0">
                          <a:solidFill>
                            <a:srgbClr val="FFC000"/>
                          </a:solidFill>
                          <a:latin typeface="Arial" panose="020B0604020202020204"/>
                          <a:cs typeface="Arial" panose="020B0604020202020204"/>
                          <a:hlinkClick r:id="rId10"/>
                        </a:rPr>
                        <a:t>research</a:t>
                      </a:r>
                      <a:endParaRPr lang="en-US" sz="1600" b="1" u="sng"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txBody>
                  <a:tcPr marL="95264" marR="95264" marT="47632" marB="47632">
                    <a:solidFill>
                      <a:srgbClr val="003366"/>
                    </a:solidFill>
                  </a:tcPr>
                </a:tc>
                <a:tc hMerge="1">
                  <a:tcPr/>
                </a:tc>
                <a:tc hMerge="1">
                  <a:tcPr marL="95264" marR="95264" marT="47632" marB="47632">
                    <a:solidFill>
                      <a:schemeClr val="accent5">
                        <a:lumMod val="50000"/>
                      </a:schemeClr>
                    </a:solidFill>
                  </a:tcPr>
                </a:tc>
              </a:tr>
              <a:tr h="770816">
                <a:tc gridSpan="3">
                  <a:txBody>
                    <a:bodyPr/>
                    <a:lstStyle/>
                    <a:p>
                      <a:endParaRPr lang="en-US" sz="1300" dirty="0">
                        <a:solidFill>
                          <a:srgbClr val="1F3A4E"/>
                        </a:solidFill>
                      </a:endParaRPr>
                    </a:p>
                  </a:txBody>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c hMerge="1">
                  <a:tcPr/>
                </a:tc>
                <a:tc hMerge="1">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r>
              <a:tr h="560893">
                <a:tc>
                  <a:txBody>
                    <a:bodyPr/>
                    <a:lstStyle/>
                    <a:p>
                      <a:pPr>
                        <a:lnSpc>
                          <a:spcPct val="100000"/>
                        </a:lnSpc>
                      </a:pPr>
                      <a:r>
                        <a:rPr lang="en-US" sz="1000" dirty="0">
                          <a:solidFill>
                            <a:schemeClr val="bg1">
                              <a:lumMod val="85000"/>
                            </a:schemeClr>
                          </a:solidFill>
                          <a:latin typeface="Arial" panose="020B0604020202020204"/>
                          <a:cs typeface="Arial" panose="020B0604020202020204"/>
                        </a:rPr>
                        <a:t>© 2020</a:t>
                      </a:r>
                      <a:r>
                        <a:rPr lang="en-US" sz="1000" baseline="0" dirty="0">
                          <a:solidFill>
                            <a:schemeClr val="bg1">
                              <a:lumMod val="85000"/>
                            </a:schemeClr>
                          </a:solidFill>
                          <a:latin typeface="Arial" panose="020B0604020202020204"/>
                          <a:cs typeface="Arial" panose="020B0604020202020204"/>
                        </a:rPr>
                        <a:t> </a:t>
                      </a:r>
                      <a:r>
                        <a:rPr lang="en-US" sz="1000" dirty="0" err="1">
                          <a:solidFill>
                            <a:schemeClr val="bg1">
                              <a:lumMod val="85000"/>
                            </a:schemeClr>
                          </a:solidFill>
                          <a:latin typeface="Arial" panose="020B0604020202020204"/>
                          <a:cs typeface="Arial" panose="020B0604020202020204"/>
                        </a:rPr>
                        <a:t>PosterPresentations.com</a:t>
                      </a:r>
                      <a:br>
                        <a:rPr lang="en-US" sz="1000" dirty="0">
                          <a:solidFill>
                            <a:schemeClr val="bg1">
                              <a:lumMod val="85000"/>
                            </a:schemeClr>
                          </a:solidFill>
                          <a:latin typeface="Arial" panose="020B0604020202020204"/>
                          <a:cs typeface="Arial" panose="020B0604020202020204"/>
                        </a:rPr>
                      </a:br>
                      <a:r>
                        <a:rPr lang="en-US" sz="1000" dirty="0">
                          <a:solidFill>
                            <a:schemeClr val="bg1">
                              <a:lumMod val="85000"/>
                            </a:schemeClr>
                          </a:solidFill>
                          <a:latin typeface="Arial" panose="020B0604020202020204"/>
                          <a:cs typeface="Arial" panose="020B0604020202020204"/>
                        </a:rPr>
                        <a:t>2117 Fourth Street ,</a:t>
                      </a:r>
                      <a:r>
                        <a:rPr lang="en-US" sz="1000" baseline="0" dirty="0">
                          <a:solidFill>
                            <a:schemeClr val="bg1">
                              <a:lumMod val="85000"/>
                            </a:schemeClr>
                          </a:solidFill>
                          <a:latin typeface="Arial" panose="020B0604020202020204"/>
                          <a:cs typeface="Arial" panose="020B0604020202020204"/>
                        </a:rPr>
                        <a:t> STE C        </a:t>
                      </a:r>
                      <a:endParaRPr lang="en-US" sz="1000" baseline="0" dirty="0">
                        <a:solidFill>
                          <a:schemeClr val="bg1">
                            <a:lumMod val="85000"/>
                          </a:schemeClr>
                        </a:solidFill>
                        <a:latin typeface="Arial" panose="020B0604020202020204"/>
                        <a:cs typeface="Arial" panose="020B0604020202020204"/>
                      </a:endParaRPr>
                    </a:p>
                    <a:p>
                      <a:pPr>
                        <a:lnSpc>
                          <a:spcPct val="100000"/>
                        </a:lnSpc>
                      </a:pPr>
                      <a:r>
                        <a:rPr lang="en-US" sz="1000" baseline="0" dirty="0">
                          <a:solidFill>
                            <a:schemeClr val="bg1">
                              <a:lumMod val="85000"/>
                            </a:schemeClr>
                          </a:solidFill>
                          <a:latin typeface="Arial" panose="020B0604020202020204"/>
                          <a:cs typeface="Arial" panose="020B0604020202020204"/>
                        </a:rPr>
                        <a:t>Berkeley CA 94710 USA</a:t>
                      </a:r>
                      <a:endParaRPr lang="en-US" sz="1000" dirty="0">
                        <a:solidFill>
                          <a:schemeClr val="bg1">
                            <a:lumMod val="85000"/>
                          </a:schemeClr>
                        </a:solidFill>
                        <a:latin typeface="Arial" panose="020B0604020202020204"/>
                        <a:cs typeface="Arial" panose="020B0604020202020204"/>
                      </a:endParaRPr>
                    </a:p>
                  </a:txBody>
                  <a:tcPr marL="106881" marR="53440" marT="70140" marB="2338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300" b="1" dirty="0">
                          <a:solidFill>
                            <a:srgbClr val="D0D0D0"/>
                          </a:solidFill>
                          <a:latin typeface="Arial" panose="020B0604020202020204"/>
                          <a:cs typeface="Arial" panose="020B0604020202020204"/>
                        </a:rPr>
                        <a:t>For poster-making tutorials</a:t>
                      </a:r>
                      <a:r>
                        <a:rPr lang="en-US" sz="1300" b="1" baseline="0" dirty="0">
                          <a:solidFill>
                            <a:srgbClr val="D0D0D0"/>
                          </a:solidFill>
                          <a:latin typeface="Arial" panose="020B0604020202020204"/>
                          <a:cs typeface="Arial" panose="020B0604020202020204"/>
                        </a:rPr>
                        <a:t> visit:</a:t>
                      </a:r>
                      <a:endParaRPr lang="en-US" sz="13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900" b="1" dirty="0">
                          <a:solidFill>
                            <a:srgbClr val="FFC000"/>
                          </a:solidFill>
                          <a:latin typeface="Arial" panose="020B0604020202020204"/>
                          <a:cs typeface="Arial" panose="020B0604020202020204"/>
                        </a:rPr>
                        <a:t>https://</a:t>
                      </a:r>
                      <a:r>
                        <a:rPr lang="en-US" sz="900" b="1" dirty="0" err="1">
                          <a:solidFill>
                            <a:srgbClr val="FFC000"/>
                          </a:solidFill>
                          <a:latin typeface="Arial" panose="020B0604020202020204"/>
                          <a:cs typeface="Arial" panose="020B0604020202020204"/>
                        </a:rPr>
                        <a:t>www.posterpresentations.com</a:t>
                      </a:r>
                      <a:r>
                        <a:rPr lang="en-US" sz="900" b="1" dirty="0">
                          <a:solidFill>
                            <a:srgbClr val="FFC000"/>
                          </a:solidFill>
                          <a:latin typeface="Arial" panose="020B0604020202020204"/>
                          <a:cs typeface="Arial" panose="020B0604020202020204"/>
                        </a:rPr>
                        <a:t>/</a:t>
                      </a:r>
                      <a:r>
                        <a:rPr lang="en-US" sz="900" b="1" dirty="0" err="1">
                          <a:solidFill>
                            <a:srgbClr val="FFC000"/>
                          </a:solidFill>
                          <a:latin typeface="Arial" panose="020B0604020202020204"/>
                          <a:cs typeface="Arial" panose="020B0604020202020204"/>
                        </a:rPr>
                        <a:t>helpdesk.html</a:t>
                      </a:r>
                      <a:endParaRPr lang="en-US" sz="900" dirty="0">
                        <a:solidFill>
                          <a:schemeClr val="bg1">
                            <a:lumMod val="85000"/>
                          </a:schemeClr>
                        </a:solidFill>
                        <a:latin typeface="Arial" panose="020B0604020202020204"/>
                        <a:cs typeface="Arial" panose="020B0604020202020204"/>
                      </a:endParaRPr>
                    </a:p>
                  </a:txBody>
                  <a:tcPr marL="95264" marR="95264" marT="47632" marB="47632">
                    <a:solidFill>
                      <a:srgbClr val="010101"/>
                    </a:solidFill>
                  </a:tcPr>
                </a:tc>
                <a:tc hMerge="1">
                  <a:tcPr marL="95264" marR="95264" marT="47632" marB="47632">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675255" rtl="0" eaLnBrk="1" latinLnBrk="0" hangingPunct="1">
        <a:spcBef>
          <a:spcPct val="0"/>
        </a:spcBef>
        <a:buNone/>
        <a:defRPr sz="5335" kern="1200">
          <a:solidFill>
            <a:schemeClr val="bg1"/>
          </a:solidFill>
          <a:latin typeface="Trebuchet MS" panose="020B0603020202020204" pitchFamily="34" charset="0"/>
          <a:ea typeface="+mj-ea"/>
          <a:cs typeface="+mj-cs"/>
        </a:defRPr>
      </a:lvl1pPr>
    </p:titleStyle>
    <p:bodyStyle>
      <a:lvl1pPr marL="1003300" indent="-1003300" algn="l" defTabSz="2675255" rtl="0" eaLnBrk="1" latinLnBrk="0" hangingPunct="1">
        <a:spcBef>
          <a:spcPct val="20000"/>
        </a:spcBef>
        <a:buFont typeface="Arial" panose="020B0604020202020204" pitchFamily="34" charset="0"/>
        <a:buChar char="•"/>
        <a:defRPr sz="9385" kern="1200">
          <a:solidFill>
            <a:schemeClr val="tx1"/>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p:bodyStyle>
    <p:otherStyle>
      <a:defPPr>
        <a:defRPr lang="en-US"/>
      </a:defPPr>
      <a:lvl1pPr marL="0" algn="l" defTabSz="2675255" rtl="0" eaLnBrk="1" latinLnBrk="0" hangingPunct="1">
        <a:defRPr sz="5225" kern="1200">
          <a:solidFill>
            <a:schemeClr val="tx1"/>
          </a:solidFill>
          <a:latin typeface="+mn-lt"/>
          <a:ea typeface="+mn-ea"/>
          <a:cs typeface="+mn-cs"/>
        </a:defRPr>
      </a:lvl1pPr>
      <a:lvl2pPr marL="1337310" algn="l" defTabSz="2675255" rtl="0" eaLnBrk="1" latinLnBrk="0" hangingPunct="1">
        <a:defRPr sz="5225" kern="1200">
          <a:solidFill>
            <a:schemeClr val="tx1"/>
          </a:solidFill>
          <a:latin typeface="+mn-lt"/>
          <a:ea typeface="+mn-ea"/>
          <a:cs typeface="+mn-cs"/>
        </a:defRPr>
      </a:lvl2pPr>
      <a:lvl3pPr marL="2675255" algn="l" defTabSz="2675255" rtl="0" eaLnBrk="1" latinLnBrk="0" hangingPunct="1">
        <a:defRPr sz="5225" kern="1200">
          <a:solidFill>
            <a:schemeClr val="tx1"/>
          </a:solidFill>
          <a:latin typeface="+mn-lt"/>
          <a:ea typeface="+mn-ea"/>
          <a:cs typeface="+mn-cs"/>
        </a:defRPr>
      </a:lvl3pPr>
      <a:lvl4pPr marL="4012565" algn="l" defTabSz="2675255" rtl="0" eaLnBrk="1" latinLnBrk="0" hangingPunct="1">
        <a:defRPr sz="5225" kern="1200">
          <a:solidFill>
            <a:schemeClr val="tx1"/>
          </a:solidFill>
          <a:latin typeface="+mn-lt"/>
          <a:ea typeface="+mn-ea"/>
          <a:cs typeface="+mn-cs"/>
        </a:defRPr>
      </a:lvl4pPr>
      <a:lvl5pPr marL="5350510" algn="l" defTabSz="2675255" rtl="0" eaLnBrk="1" latinLnBrk="0" hangingPunct="1">
        <a:defRPr sz="5225" kern="1200">
          <a:solidFill>
            <a:schemeClr val="tx1"/>
          </a:solidFill>
          <a:latin typeface="+mn-lt"/>
          <a:ea typeface="+mn-ea"/>
          <a:cs typeface="+mn-cs"/>
        </a:defRPr>
      </a:lvl5pPr>
      <a:lvl6pPr marL="6687820" algn="l" defTabSz="2675255" rtl="0" eaLnBrk="1" latinLnBrk="0" hangingPunct="1">
        <a:defRPr sz="5225" kern="1200">
          <a:solidFill>
            <a:schemeClr val="tx1"/>
          </a:solidFill>
          <a:latin typeface="+mn-lt"/>
          <a:ea typeface="+mn-ea"/>
          <a:cs typeface="+mn-cs"/>
        </a:defRPr>
      </a:lvl6pPr>
      <a:lvl7pPr marL="8025765" algn="l" defTabSz="2675255" rtl="0" eaLnBrk="1" latinLnBrk="0" hangingPunct="1">
        <a:defRPr sz="5225" kern="1200">
          <a:solidFill>
            <a:schemeClr val="tx1"/>
          </a:solidFill>
          <a:latin typeface="+mn-lt"/>
          <a:ea typeface="+mn-ea"/>
          <a:cs typeface="+mn-cs"/>
        </a:defRPr>
      </a:lvl7pPr>
      <a:lvl8pPr marL="9363075" algn="l" defTabSz="2675255" rtl="0" eaLnBrk="1" latinLnBrk="0" hangingPunct="1">
        <a:defRPr sz="5225" kern="1200">
          <a:solidFill>
            <a:schemeClr val="tx1"/>
          </a:solidFill>
          <a:latin typeface="+mn-lt"/>
          <a:ea typeface="+mn-ea"/>
          <a:cs typeface="+mn-cs"/>
        </a:defRPr>
      </a:lvl8pPr>
      <a:lvl9pPr marL="10701020" algn="l" defTabSz="2675255" rtl="0" eaLnBrk="1" latinLnBrk="0" hangingPunct="1">
        <a:defRPr sz="52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userDrawn="1"/>
        </p:nvSpPr>
        <p:spPr>
          <a:xfrm rot="10800000">
            <a:off x="-2" y="15922872"/>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10" name="Text Box 14"/>
          <p:cNvSpPr txBox="1">
            <a:spLocks noChangeArrowheads="1"/>
          </p:cNvSpPr>
          <p:nvPr/>
        </p:nvSpPr>
        <p:spPr bwMode="auto">
          <a:xfrm>
            <a:off x="1001270" y="16116301"/>
            <a:ext cx="1676400" cy="204085"/>
          </a:xfrm>
          <a:prstGeom prst="rect">
            <a:avLst/>
          </a:prstGeom>
          <a:noFill/>
          <a:ln w="9525">
            <a:noFill/>
            <a:miter lim="800000"/>
          </a:ln>
          <a:effectLst/>
        </p:spPr>
        <p:txBody>
          <a:bodyPr lIns="55627" tIns="27808" rIns="55627" bIns="27808">
            <a:spAutoFit/>
          </a:bodyPr>
          <a:lstStyle/>
          <a:p>
            <a:pPr eaLnBrk="0" hangingPunct="0">
              <a:lnSpc>
                <a:spcPct val="65000"/>
              </a:lnSpc>
              <a:spcBef>
                <a:spcPct val="50000"/>
              </a:spcBef>
              <a:defRPr/>
            </a:pPr>
            <a:r>
              <a:rPr lang="en-US" sz="320" b="1" dirty="0">
                <a:solidFill>
                  <a:schemeClr val="bg1">
                    <a:lumMod val="75000"/>
                  </a:schemeClr>
                </a:solidFill>
                <a:latin typeface="Arial" panose="020B0604020202020204" pitchFamily="34" charset="0"/>
              </a:rPr>
              <a:t>RESEARCH POSTER PRESENTATION DESIGN © 2019</a:t>
            </a:r>
            <a:endParaRPr lang="en-US" sz="32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640" b="1" dirty="0">
                <a:solidFill>
                  <a:schemeClr val="bg1">
                    <a:lumMod val="75000"/>
                  </a:schemeClr>
                </a:solidFill>
                <a:latin typeface="Arial" panose="020B0604020202020204" pitchFamily="34" charset="0"/>
              </a:rPr>
              <a:t>www.PosterPresentations.com</a:t>
            </a:r>
            <a:endParaRPr lang="en-US" sz="640" b="1" dirty="0">
              <a:solidFill>
                <a:schemeClr val="bg1">
                  <a:lumMod val="75000"/>
                </a:schemeClr>
              </a:solidFill>
              <a:latin typeface="Arial" panose="020B0604020202020204" pitchFamily="34" charset="0"/>
            </a:endParaRPr>
          </a:p>
        </p:txBody>
      </p:sp>
      <p:sp>
        <p:nvSpPr>
          <p:cNvPr id="43" name="Rectangle 42"/>
          <p:cNvSpPr/>
          <p:nvPr userDrawn="1"/>
        </p:nvSpPr>
        <p:spPr>
          <a:xfrm>
            <a:off x="-1" y="-55064"/>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1" name="Rectangle 50"/>
          <p:cNvSpPr/>
          <p:nvPr userDrawn="1"/>
        </p:nvSpPr>
        <p:spPr>
          <a:xfrm>
            <a:off x="1" y="2212340"/>
            <a:ext cx="29260800" cy="176023"/>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2" name="Rounded Rectangle 51"/>
          <p:cNvSpPr/>
          <p:nvPr userDrawn="1"/>
        </p:nvSpPr>
        <p:spPr>
          <a:xfrm>
            <a:off x="623438" y="2628900"/>
            <a:ext cx="9085237"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3" name="Rounded Rectangle 52"/>
          <p:cNvSpPr/>
          <p:nvPr userDrawn="1"/>
        </p:nvSpPr>
        <p:spPr>
          <a:xfrm>
            <a:off x="10111933" y="2628900"/>
            <a:ext cx="9056914"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54" name="Rounded Rectangle 53"/>
          <p:cNvSpPr/>
          <p:nvPr userDrawn="1"/>
        </p:nvSpPr>
        <p:spPr>
          <a:xfrm>
            <a:off x="19572104" y="2628900"/>
            <a:ext cx="9056914"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graphicFrame>
        <p:nvGraphicFramePr>
          <p:cNvPr id="12" name="Table 11"/>
          <p:cNvGraphicFramePr>
            <a:graphicFrameLocks noGrp="1"/>
          </p:cNvGraphicFramePr>
          <p:nvPr userDrawn="1"/>
        </p:nvGraphicFramePr>
        <p:xfrm>
          <a:off x="-5980711" y="48126"/>
          <a:ext cx="5621803" cy="16470768"/>
        </p:xfrm>
        <a:graphic>
          <a:graphicData uri="http://schemas.openxmlformats.org/drawingml/2006/table">
            <a:tbl>
              <a:tblPr firstRow="1" bandRow="1">
                <a:tableStyleId>{5C22544A-7EE6-4342-B048-85BDC9FD1C3A}</a:tableStyleId>
              </a:tblPr>
              <a:tblGrid>
                <a:gridCol w="2410585"/>
                <a:gridCol w="3211218"/>
              </a:tblGrid>
              <a:tr h="66872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900" b="1" spc="600" dirty="0">
                        <a:solidFill>
                          <a:schemeClr val="bg1"/>
                        </a:solidFill>
                        <a:latin typeface="Trebuchet MS" panose="020B0603020202020204" pitchFamily="34" charset="0"/>
                      </a:endParaRPr>
                    </a:p>
                  </a:txBody>
                  <a:tcPr marL="71080" marR="71080" marT="35540" marB="35540">
                    <a:solidFill>
                      <a:srgbClr val="FFC000"/>
                    </a:solidFill>
                  </a:tcPr>
                </a:tc>
                <a:tc hMerge="1">
                  <a:tcPr/>
                </a:tc>
              </a:tr>
              <a:tr h="2116496">
                <a:tc gridSpan="2">
                  <a:txBody>
                    <a:bodyPr/>
                    <a:lstStyle/>
                    <a:p>
                      <a:pPr defTabSz="3765550"/>
                      <a:r>
                        <a:rPr lang="en-US" sz="1000" i="0" dirty="0">
                          <a:solidFill>
                            <a:srgbClr val="D9D9D9"/>
                          </a:solidFill>
                          <a:latin typeface="Arial" panose="020B0604020202020204"/>
                          <a:cs typeface="Arial" panose="020B0604020202020204"/>
                        </a:rPr>
                        <a:t>This PowerPoint template produces a </a:t>
                      </a:r>
                      <a:r>
                        <a:rPr lang="en-US" sz="1200" i="0" dirty="0">
                          <a:solidFill>
                            <a:srgbClr val="FFC000"/>
                          </a:solidFill>
                          <a:latin typeface="Arial" panose="020B0604020202020204"/>
                          <a:cs typeface="Arial" panose="020B0604020202020204"/>
                        </a:rPr>
                        <a:t>wide screen size (16:9 Ratio) virtual </a:t>
                      </a:r>
                      <a:r>
                        <a:rPr lang="en-US" sz="1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the  </a:t>
                      </a:r>
                      <a:r>
                        <a:rPr lang="en-US" sz="1000" i="0" dirty="0">
                          <a:solidFill>
                            <a:srgbClr val="FFC000"/>
                          </a:solidFill>
                          <a:latin typeface="Arial" panose="020B0604020202020204"/>
                          <a:cs typeface="Arial" panose="020B0604020202020204"/>
                        </a:rPr>
                        <a:t>HELP DESK</a:t>
                      </a:r>
                      <a:r>
                        <a:rPr lang="en-US" sz="1000" i="0" baseline="0" dirty="0">
                          <a:solidFill>
                            <a:srgbClr val="D9D9D9"/>
                          </a:solidFill>
                          <a:latin typeface="Arial" panose="020B0604020202020204"/>
                          <a:cs typeface="Arial" panose="020B0604020202020204"/>
                        </a:rPr>
                        <a:t> </a:t>
                      </a:r>
                      <a:r>
                        <a:rPr lang="en-US" sz="1000" i="0" dirty="0">
                          <a:solidFill>
                            <a:srgbClr val="D9D9D9"/>
                          </a:solidFill>
                          <a:latin typeface="Arial" panose="020B0604020202020204"/>
                          <a:cs typeface="Arial" panose="020B0604020202020204"/>
                        </a:rPr>
                        <a:t>tab.</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To print your poster using our same-day professional printing service,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a:t>
                      </a:r>
                      <a:r>
                        <a:rPr lang="en-US" sz="1000" i="0" dirty="0">
                          <a:solidFill>
                            <a:srgbClr val="FFC000"/>
                          </a:solidFill>
                          <a:latin typeface="Arial" panose="020B0604020202020204"/>
                          <a:cs typeface="Arial" panose="020B0604020202020204"/>
                        </a:rPr>
                        <a:t>Order your poster</a:t>
                      </a:r>
                      <a:r>
                        <a:rPr lang="en-US" sz="1000" i="0" dirty="0">
                          <a:solidFill>
                            <a:srgbClr val="D9D9D9"/>
                          </a:solidFill>
                          <a:latin typeface="Arial" panose="020B0604020202020204"/>
                          <a:cs typeface="Arial" panose="020B0604020202020204"/>
                        </a:rPr>
                        <a:t>".</a:t>
                      </a:r>
                      <a:endParaRPr lang="en-US" sz="1000" b="1"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2300540">
                <a:tc>
                  <a:txBody>
                    <a:bodyPr/>
                    <a:lstStyle/>
                    <a:p>
                      <a:pPr algn="ctr"/>
                      <a:endParaRPr lang="en-US" sz="1200" dirty="0">
                        <a:solidFill>
                          <a:srgbClr val="1F3A4E"/>
                        </a:solidFill>
                      </a:endParaRPr>
                    </a:p>
                    <a:p>
                      <a:pPr marL="0" marR="0" indent="0" algn="ctr" defTabSz="5015865" rtl="0" eaLnBrk="1" fontAlgn="auto" latinLnBrk="0" hangingPunct="1">
                        <a:lnSpc>
                          <a:spcPct val="100000"/>
                        </a:lnSpc>
                        <a:spcBef>
                          <a:spcPts val="0"/>
                        </a:spcBef>
                        <a:spcAft>
                          <a:spcPts val="0"/>
                        </a:spcAft>
                        <a:buClrTx/>
                        <a:buSzTx/>
                        <a:buFontTx/>
                        <a:buNone/>
                        <a:defRPr/>
                      </a:pPr>
                      <a:r>
                        <a:rPr lang="en-US" sz="1200" dirty="0">
                          <a:solidFill>
                            <a:schemeClr val="bg1"/>
                          </a:solidFill>
                          <a:latin typeface="Arial" panose="020B0604020202020204" pitchFamily="34" charset="0"/>
                          <a:cs typeface="Arial" panose="020B0604020202020204" pitchFamily="34" charset="0"/>
                        </a:rPr>
                        <a:t>This is a template for a </a:t>
                      </a: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endParaRPr lang="en-US" sz="1000" b="0" baseline="0" dirty="0">
                        <a:solidFill>
                          <a:srgbClr val="FFC000"/>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1000" b="0" baseline="0" dirty="0">
                          <a:solidFill>
                            <a:srgbClr val="FFC000"/>
                          </a:solidFill>
                          <a:latin typeface="Arial" panose="020B0604020202020204" pitchFamily="34" charset="0"/>
                          <a:cs typeface="Arial" panose="020B0604020202020204" pitchFamily="34" charset="0"/>
                        </a:rPr>
                        <a:t>45 tall x 80 wide</a:t>
                      </a:r>
                      <a:endParaRPr lang="en-US" sz="1000" b="0" baseline="0" dirty="0">
                        <a:solidFill>
                          <a:srgbClr val="FFC000"/>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2157787">
                <a:tc>
                  <a:txBody>
                    <a:bodyPr/>
                    <a:lstStyle/>
                    <a:p>
                      <a:endParaRPr lang="en-US" sz="1000" dirty="0">
                        <a:solidFill>
                          <a:srgbClr val="1F3A4E"/>
                        </a:solidFill>
                      </a:endParaRPr>
                    </a:p>
                  </a:txBody>
                  <a:tcPr marL="52579" marR="52579" marT="23003" marB="23003">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91073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000" b="0" baseline="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chemeClr val="tx1">
                        <a:lumMod val="95000"/>
                        <a:lumOff val="5000"/>
                      </a:schemeClr>
                    </a:solidFill>
                  </a:tcPr>
                </a:tc>
              </a:tr>
              <a:tr h="192415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0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rgbClr val="010101"/>
                    </a:solidFill>
                  </a:tcPr>
                </a:tc>
              </a:tr>
              <a:tr h="119628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71080" marR="71080" marT="35540" marB="35540">
                    <a:solidFill>
                      <a:srgbClr val="010101"/>
                    </a:solidFill>
                  </a:tcPr>
                </a:tc>
                <a:tc hMerge="1">
                  <a:tcPr/>
                </a:tc>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4"/>
                      <a:stretch>
                        <a:fillRect/>
                      </a:stretch>
                    </a:blipFill>
                  </a:tcPr>
                </a:tc>
                <a:tc hMerge="1">
                  <a:tcPr/>
                </a:tc>
              </a:tr>
              <a:tr h="64415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0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000" noProof="0"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16036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000" noProof="0" dirty="0">
                        <a:solidFill>
                          <a:schemeClr val="bg1"/>
                        </a:solidFill>
                        <a:latin typeface="Arial" panose="020B0604020202020204"/>
                        <a:cs typeface="Arial" panose="020B0604020202020204"/>
                      </a:endParaRPr>
                    </a:p>
                  </a:txBody>
                  <a:tcPr marL="71080" marR="71080" marT="35540" marB="35540">
                    <a:blipFill rotWithShape="1">
                      <a:blip r:embed="rId5"/>
                      <a:stretch>
                        <a:fillRect/>
                      </a:stretch>
                    </a:blipFill>
                  </a:tcPr>
                </a:tc>
                <a:tc hMerge="1">
                  <a:tcPr/>
                </a:tc>
              </a:tr>
            </a:tbl>
          </a:graphicData>
        </a:graphic>
      </p:graphicFrame>
      <p:graphicFrame>
        <p:nvGraphicFramePr>
          <p:cNvPr id="13" name="Table 12"/>
          <p:cNvGraphicFramePr>
            <a:graphicFrameLocks noGrp="1"/>
          </p:cNvGraphicFramePr>
          <p:nvPr userDrawn="1"/>
        </p:nvGraphicFramePr>
        <p:xfrm>
          <a:off x="29619709" y="0"/>
          <a:ext cx="5621803" cy="16467402"/>
        </p:xfrm>
        <a:graphic>
          <a:graphicData uri="http://schemas.openxmlformats.org/drawingml/2006/table">
            <a:tbl>
              <a:tblPr firstRow="1" bandRow="1">
                <a:tableStyleId>{5C22544A-7EE6-4342-B048-85BDC9FD1C3A}</a:tableStyleId>
              </a:tblPr>
              <a:tblGrid>
                <a:gridCol w="2095685"/>
                <a:gridCol w="681713"/>
                <a:gridCol w="2844405"/>
              </a:tblGrid>
              <a:tr h="646893">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anose="020B0603020202020204" pitchFamily="34" charset="0"/>
                        </a:rPr>
                        <a:t>(THIS SIDEBAR WILL NOT PRINT)</a:t>
                      </a:r>
                      <a:endParaRPr lang="en-US" sz="2100" b="1" spc="600" dirty="0">
                        <a:solidFill>
                          <a:schemeClr val="bg1"/>
                        </a:solidFill>
                        <a:latin typeface="Trebuchet MS" panose="020B0603020202020204" pitchFamily="34" charset="0"/>
                      </a:endParaRPr>
                    </a:p>
                  </a:txBody>
                  <a:tcPr marL="95264" marR="95264" marT="47632" marB="47632">
                    <a:solidFill>
                      <a:srgbClr val="FFC000"/>
                    </a:solidFill>
                  </a:tcPr>
                </a:tc>
                <a:tc hMerge="1">
                  <a:tcPr/>
                </a:tc>
                <a:tc hMerge="1">
                  <a:tcPr marL="95264" marR="95264" marT="47632" marB="47632">
                    <a:solidFill>
                      <a:srgbClr val="FFC000"/>
                    </a:solidFill>
                  </a:tcPr>
                </a:tc>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endParaRPr lang="en-US" sz="15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6"/>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tc hMerge="1">
                  <a:tcPr marL="182880" marT="137160">
                    <a:blipFill rotWithShape="1">
                      <a:blip r:embed="rId7"/>
                      <a:stretch>
                        <a:fillRect/>
                      </a:stretch>
                    </a:blipFill>
                  </a:tcPr>
                </a:tc>
                <a:tc hMerge="1">
                  <a:tcPr marL="95264" marR="95264" marT="47632" marB="47632">
                    <a:solidFill>
                      <a:schemeClr val="tx1"/>
                    </a:solidFill>
                  </a:tcPr>
                </a:tc>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3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cPr marL="182880" marT="137160">
                    <a:blipFill rotWithShape="1">
                      <a:blip r:embed="rId8"/>
                      <a:stretch>
                        <a:fillRect/>
                      </a:stretch>
                    </a:blipFill>
                  </a:tcPr>
                </a:tc>
                <a:tc hMerge="1">
                  <a:tcPr marL="190527" marR="95264" marT="142896" marB="47632">
                    <a:solidFill>
                      <a:schemeClr val="tx1"/>
                    </a:solidFill>
                  </a:tcPr>
                </a:tc>
              </a:tr>
              <a:tr h="158722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9">
                        <a:extLst>
                          <a:ext uri="{28A0092B-C50C-407E-A947-70E740481C1C}">
                            <a14:useLocalDpi xmlns:a14="http://schemas.microsoft.com/office/drawing/2010/main" val="0"/>
                          </a:ext>
                        </a:extLst>
                      </a:blip>
                      <a:srcRect/>
                      <a:stretch>
                        <a:fillRect/>
                      </a:stretch>
                    </a:blipFill>
                  </a:tcPr>
                </a:tc>
                <a:tc hMerge="1">
                  <a:tcPr marL="95264" marR="95264" marT="47632" marB="47632">
                    <a:solidFill>
                      <a:srgbClr val="010101"/>
                    </a:solid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5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r>
              <a:tr h="165320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a:tc>
                <a:tc vMerge="1">
                  <a:tcPr/>
                </a:tc>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endParaRPr lang="en-US" sz="130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r>
              <a:tr h="880793">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a:cs typeface="Arial" panose="020B0604020202020204"/>
                        </a:rPr>
                        <a:t>How to present your poster</a:t>
                      </a:r>
                      <a:endParaRPr lang="en-US" sz="15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a:cs typeface="Arial" panose="020B0604020202020204"/>
                        </a:rPr>
                        <a:t>When you finish designing your poster and are ready to virtually present it, follow the conference organizers' instructions. </a:t>
                      </a:r>
                      <a:endParaRPr lang="en-US" sz="13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a:cs typeface="Arial" panose="020B0604020202020204"/>
                      </a:endParaRPr>
                    </a:p>
                  </a:txBody>
                  <a:tcPr marL="95264" marR="95264" marT="47632" marB="47632">
                    <a:solidFill>
                      <a:srgbClr val="010101"/>
                    </a:solidFill>
                  </a:tcPr>
                </a:tc>
                <a:tc hMerge="1">
                  <a:tcPr/>
                </a:tc>
                <a:tc hMerge="1">
                  <a:tcPr marL="95264" marR="95264" marT="47632" marB="47632">
                    <a:solidFill>
                      <a:srgbClr val="010101"/>
                    </a:solidFill>
                  </a:tcPr>
                </a:tc>
              </a:tr>
              <a:tr h="422492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rPr>
                        <a:t>Publish, present virtually, share, and discuss!</a:t>
                      </a:r>
                      <a:endParaRPr lang="en-US" sz="1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D9D9D9"/>
                          </a:solidFill>
                          <a:latin typeface="Arial" panose="020B0604020202020204"/>
                          <a:cs typeface="Arial" panose="020B0604020202020204"/>
                        </a:rPr>
                        <a:t>Submit your poster and add it to the Research Poster Virtual Library.</a:t>
                      </a:r>
                      <a:br>
                        <a:rPr lang="en-US" sz="1400" b="1" noProof="0" dirty="0">
                          <a:solidFill>
                            <a:srgbClr val="D9D9D9"/>
                          </a:solidFill>
                          <a:latin typeface="Arial" panose="020B0604020202020204"/>
                          <a:cs typeface="Arial" panose="020B0604020202020204"/>
                        </a:rPr>
                      </a:br>
                      <a:br>
                        <a:rPr lang="en-US" sz="1400" b="1" noProof="0" dirty="0">
                          <a:solidFill>
                            <a:srgbClr val="D9D9D9"/>
                          </a:solidFill>
                          <a:latin typeface="Arial" panose="020B0604020202020204"/>
                          <a:cs typeface="Arial" panose="020B0604020202020204"/>
                        </a:rPr>
                      </a:br>
                      <a:r>
                        <a:rPr lang="en-US" sz="1400" b="1" noProof="0" dirty="0">
                          <a:solidFill>
                            <a:schemeClr val="accent4"/>
                          </a:solidFill>
                          <a:latin typeface="Arial" panose="020B0604020202020204"/>
                          <a:cs typeface="Arial" panose="020B0604020202020204"/>
                        </a:rPr>
                        <a:t>Continuous</a:t>
                      </a:r>
                      <a:r>
                        <a:rPr lang="en-US" sz="1400" b="1" noProof="0" dirty="0">
                          <a:solidFill>
                            <a:srgbClr val="D9D9D9"/>
                          </a:solidFill>
                          <a:latin typeface="Arial" panose="020B0604020202020204"/>
                          <a:cs typeface="Arial" panose="020B0604020202020204"/>
                        </a:rPr>
                        <a:t> </a:t>
                      </a:r>
                      <a:r>
                        <a:rPr lang="en-US" sz="1400" b="1" noProof="0" dirty="0">
                          <a:solidFill>
                            <a:srgbClr val="FFC000"/>
                          </a:solidFill>
                          <a:latin typeface="Arial" panose="020B0604020202020204"/>
                          <a:cs typeface="Arial" panose="020B0604020202020204"/>
                        </a:rPr>
                        <a:t>global reach</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Share your research with thousands of students, educators, scientists, and researchers from all over the United States and the World.</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Full-featured poster showcase included</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Present your poster on a  professional full-featured and customizable web page that includes full screen functions, social sharing, your own discussion board, private contact form, narration and more.</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Convenience for presenter groups and conference coordinators </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Published posters can easily be presented at virtual conferences. Perfect solution for organizers of meetings and conferences.</a:t>
                      </a:r>
                      <a:br>
                        <a:rPr lang="en-US" sz="1400" b="1" noProof="0" dirty="0">
                          <a:solidFill>
                            <a:srgbClr val="D9D9D9"/>
                          </a:solidFill>
                          <a:latin typeface="Arial" panose="020B0604020202020204"/>
                          <a:cs typeface="Arial" panose="020B0604020202020204"/>
                        </a:rPr>
                      </a:b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hlinkClick r:id="rId10"/>
                        </a:rPr>
                        <a:t>https://www.PosterPresentations.com/</a:t>
                      </a:r>
                      <a:r>
                        <a:rPr lang="en-US" sz="1600" b="1" u="sng" noProof="0" dirty="0">
                          <a:solidFill>
                            <a:srgbClr val="FFC000"/>
                          </a:solidFill>
                          <a:latin typeface="Arial" panose="020B0604020202020204"/>
                          <a:cs typeface="Arial" panose="020B0604020202020204"/>
                          <a:hlinkClick r:id="rId10"/>
                        </a:rPr>
                        <a:t>research</a:t>
                      </a:r>
                      <a:endParaRPr lang="en-US" sz="1600" b="1" u="sng"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txBody>
                  <a:tcPr marL="95264" marR="95264" marT="47632" marB="47632">
                    <a:solidFill>
                      <a:srgbClr val="003366"/>
                    </a:solidFill>
                  </a:tcPr>
                </a:tc>
                <a:tc hMerge="1">
                  <a:tcPr/>
                </a:tc>
                <a:tc hMerge="1">
                  <a:tcPr marL="95264" marR="95264" marT="47632" marB="47632">
                    <a:solidFill>
                      <a:schemeClr val="accent5">
                        <a:lumMod val="50000"/>
                      </a:schemeClr>
                    </a:solidFill>
                  </a:tcPr>
                </a:tc>
              </a:tr>
              <a:tr h="770816">
                <a:tc gridSpan="3">
                  <a:txBody>
                    <a:bodyPr/>
                    <a:lstStyle/>
                    <a:p>
                      <a:endParaRPr lang="en-US" sz="1300" dirty="0">
                        <a:solidFill>
                          <a:srgbClr val="1F3A4E"/>
                        </a:solidFill>
                      </a:endParaRPr>
                    </a:p>
                  </a:txBody>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c hMerge="1">
                  <a:tcPr/>
                </a:tc>
                <a:tc hMerge="1">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r>
              <a:tr h="560893">
                <a:tc>
                  <a:txBody>
                    <a:bodyPr/>
                    <a:lstStyle/>
                    <a:p>
                      <a:pPr>
                        <a:lnSpc>
                          <a:spcPct val="100000"/>
                        </a:lnSpc>
                      </a:pPr>
                      <a:r>
                        <a:rPr lang="en-US" sz="1000" dirty="0">
                          <a:solidFill>
                            <a:schemeClr val="bg1">
                              <a:lumMod val="85000"/>
                            </a:schemeClr>
                          </a:solidFill>
                          <a:latin typeface="Arial" panose="020B0604020202020204"/>
                          <a:cs typeface="Arial" panose="020B0604020202020204"/>
                        </a:rPr>
                        <a:t>© 2020</a:t>
                      </a:r>
                      <a:r>
                        <a:rPr lang="en-US" sz="1000" baseline="0" dirty="0">
                          <a:solidFill>
                            <a:schemeClr val="bg1">
                              <a:lumMod val="85000"/>
                            </a:schemeClr>
                          </a:solidFill>
                          <a:latin typeface="Arial" panose="020B0604020202020204"/>
                          <a:cs typeface="Arial" panose="020B0604020202020204"/>
                        </a:rPr>
                        <a:t> </a:t>
                      </a:r>
                      <a:r>
                        <a:rPr lang="en-US" sz="1000" dirty="0" err="1">
                          <a:solidFill>
                            <a:schemeClr val="bg1">
                              <a:lumMod val="85000"/>
                            </a:schemeClr>
                          </a:solidFill>
                          <a:latin typeface="Arial" panose="020B0604020202020204"/>
                          <a:cs typeface="Arial" panose="020B0604020202020204"/>
                        </a:rPr>
                        <a:t>PosterPresentations.com</a:t>
                      </a:r>
                      <a:br>
                        <a:rPr lang="en-US" sz="1000" dirty="0">
                          <a:solidFill>
                            <a:schemeClr val="bg1">
                              <a:lumMod val="85000"/>
                            </a:schemeClr>
                          </a:solidFill>
                          <a:latin typeface="Arial" panose="020B0604020202020204"/>
                          <a:cs typeface="Arial" panose="020B0604020202020204"/>
                        </a:rPr>
                      </a:br>
                      <a:r>
                        <a:rPr lang="en-US" sz="1000" dirty="0">
                          <a:solidFill>
                            <a:schemeClr val="bg1">
                              <a:lumMod val="85000"/>
                            </a:schemeClr>
                          </a:solidFill>
                          <a:latin typeface="Arial" panose="020B0604020202020204"/>
                          <a:cs typeface="Arial" panose="020B0604020202020204"/>
                        </a:rPr>
                        <a:t>2117 Fourth Street ,</a:t>
                      </a:r>
                      <a:r>
                        <a:rPr lang="en-US" sz="1000" baseline="0" dirty="0">
                          <a:solidFill>
                            <a:schemeClr val="bg1">
                              <a:lumMod val="85000"/>
                            </a:schemeClr>
                          </a:solidFill>
                          <a:latin typeface="Arial" panose="020B0604020202020204"/>
                          <a:cs typeface="Arial" panose="020B0604020202020204"/>
                        </a:rPr>
                        <a:t> STE C        </a:t>
                      </a:r>
                      <a:endParaRPr lang="en-US" sz="1000" baseline="0" dirty="0">
                        <a:solidFill>
                          <a:schemeClr val="bg1">
                            <a:lumMod val="85000"/>
                          </a:schemeClr>
                        </a:solidFill>
                        <a:latin typeface="Arial" panose="020B0604020202020204"/>
                        <a:cs typeface="Arial" panose="020B0604020202020204"/>
                      </a:endParaRPr>
                    </a:p>
                    <a:p>
                      <a:pPr>
                        <a:lnSpc>
                          <a:spcPct val="100000"/>
                        </a:lnSpc>
                      </a:pPr>
                      <a:r>
                        <a:rPr lang="en-US" sz="1000" baseline="0" dirty="0">
                          <a:solidFill>
                            <a:schemeClr val="bg1">
                              <a:lumMod val="85000"/>
                            </a:schemeClr>
                          </a:solidFill>
                          <a:latin typeface="Arial" panose="020B0604020202020204"/>
                          <a:cs typeface="Arial" panose="020B0604020202020204"/>
                        </a:rPr>
                        <a:t>Berkeley CA 94710 USA</a:t>
                      </a:r>
                      <a:endParaRPr lang="en-US" sz="1000" dirty="0">
                        <a:solidFill>
                          <a:schemeClr val="bg1">
                            <a:lumMod val="85000"/>
                          </a:schemeClr>
                        </a:solidFill>
                        <a:latin typeface="Arial" panose="020B0604020202020204"/>
                        <a:cs typeface="Arial" panose="020B0604020202020204"/>
                      </a:endParaRPr>
                    </a:p>
                  </a:txBody>
                  <a:tcPr marL="106881" marR="53440" marT="70140" marB="2338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300" b="1" dirty="0">
                          <a:solidFill>
                            <a:srgbClr val="D0D0D0"/>
                          </a:solidFill>
                          <a:latin typeface="Arial" panose="020B0604020202020204"/>
                          <a:cs typeface="Arial" panose="020B0604020202020204"/>
                        </a:rPr>
                        <a:t>For poster-making tutorials</a:t>
                      </a:r>
                      <a:r>
                        <a:rPr lang="en-US" sz="1300" b="1" baseline="0" dirty="0">
                          <a:solidFill>
                            <a:srgbClr val="D0D0D0"/>
                          </a:solidFill>
                          <a:latin typeface="Arial" panose="020B0604020202020204"/>
                          <a:cs typeface="Arial" panose="020B0604020202020204"/>
                        </a:rPr>
                        <a:t> visit:</a:t>
                      </a:r>
                      <a:endParaRPr lang="en-US" sz="13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900" b="1" dirty="0">
                          <a:solidFill>
                            <a:srgbClr val="FFC000"/>
                          </a:solidFill>
                          <a:latin typeface="Arial" panose="020B0604020202020204"/>
                          <a:cs typeface="Arial" panose="020B0604020202020204"/>
                        </a:rPr>
                        <a:t>https://</a:t>
                      </a:r>
                      <a:r>
                        <a:rPr lang="en-US" sz="900" b="1" dirty="0" err="1">
                          <a:solidFill>
                            <a:srgbClr val="FFC000"/>
                          </a:solidFill>
                          <a:latin typeface="Arial" panose="020B0604020202020204"/>
                          <a:cs typeface="Arial" panose="020B0604020202020204"/>
                        </a:rPr>
                        <a:t>www.posterpresentations.com</a:t>
                      </a:r>
                      <a:r>
                        <a:rPr lang="en-US" sz="900" b="1" dirty="0">
                          <a:solidFill>
                            <a:srgbClr val="FFC000"/>
                          </a:solidFill>
                          <a:latin typeface="Arial" panose="020B0604020202020204"/>
                          <a:cs typeface="Arial" panose="020B0604020202020204"/>
                        </a:rPr>
                        <a:t>/</a:t>
                      </a:r>
                      <a:r>
                        <a:rPr lang="en-US" sz="900" b="1" dirty="0" err="1">
                          <a:solidFill>
                            <a:srgbClr val="FFC000"/>
                          </a:solidFill>
                          <a:latin typeface="Arial" panose="020B0604020202020204"/>
                          <a:cs typeface="Arial" panose="020B0604020202020204"/>
                        </a:rPr>
                        <a:t>helpdesk.html</a:t>
                      </a:r>
                      <a:endParaRPr lang="en-US" sz="900" dirty="0">
                        <a:solidFill>
                          <a:schemeClr val="bg1">
                            <a:lumMod val="85000"/>
                          </a:schemeClr>
                        </a:solidFill>
                        <a:latin typeface="Arial" panose="020B0604020202020204"/>
                        <a:cs typeface="Arial" panose="020B0604020202020204"/>
                      </a:endParaRPr>
                    </a:p>
                  </a:txBody>
                  <a:tcPr marL="95264" marR="95264" marT="47632" marB="47632">
                    <a:solidFill>
                      <a:srgbClr val="010101"/>
                    </a:solidFill>
                  </a:tcPr>
                </a:tc>
                <a:tc hMerge="1">
                  <a:tcPr marL="95264" marR="95264" marT="47632" marB="47632">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2675255" rtl="0" eaLnBrk="1" latinLnBrk="0" hangingPunct="1">
        <a:spcBef>
          <a:spcPct val="0"/>
        </a:spcBef>
        <a:buNone/>
        <a:defRPr sz="5335" kern="1200">
          <a:solidFill>
            <a:schemeClr val="bg1"/>
          </a:solidFill>
          <a:latin typeface="Trebuchet MS" panose="020B0603020202020204" pitchFamily="34" charset="0"/>
          <a:ea typeface="+mj-ea"/>
          <a:cs typeface="+mj-cs"/>
        </a:defRPr>
      </a:lvl1pPr>
    </p:titleStyle>
    <p:bodyStyle>
      <a:lvl1pPr marL="1003300" indent="-1003300" algn="l" defTabSz="2675255" rtl="0" eaLnBrk="1" latinLnBrk="0" hangingPunct="1">
        <a:spcBef>
          <a:spcPct val="20000"/>
        </a:spcBef>
        <a:buFont typeface="Arial" panose="020B0604020202020204" pitchFamily="34" charset="0"/>
        <a:buChar char="•"/>
        <a:defRPr sz="9385" kern="1200">
          <a:solidFill>
            <a:schemeClr val="tx1"/>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p:bodyStyle>
    <p:otherStyle>
      <a:defPPr>
        <a:defRPr lang="en-US"/>
      </a:defPPr>
      <a:lvl1pPr marL="0" algn="l" defTabSz="2675255" rtl="0" eaLnBrk="1" latinLnBrk="0" hangingPunct="1">
        <a:defRPr sz="5225" kern="1200">
          <a:solidFill>
            <a:schemeClr val="tx1"/>
          </a:solidFill>
          <a:latin typeface="+mn-lt"/>
          <a:ea typeface="+mn-ea"/>
          <a:cs typeface="+mn-cs"/>
        </a:defRPr>
      </a:lvl1pPr>
      <a:lvl2pPr marL="1337310" algn="l" defTabSz="2675255" rtl="0" eaLnBrk="1" latinLnBrk="0" hangingPunct="1">
        <a:defRPr sz="5225" kern="1200">
          <a:solidFill>
            <a:schemeClr val="tx1"/>
          </a:solidFill>
          <a:latin typeface="+mn-lt"/>
          <a:ea typeface="+mn-ea"/>
          <a:cs typeface="+mn-cs"/>
        </a:defRPr>
      </a:lvl2pPr>
      <a:lvl3pPr marL="2675255" algn="l" defTabSz="2675255" rtl="0" eaLnBrk="1" latinLnBrk="0" hangingPunct="1">
        <a:defRPr sz="5225" kern="1200">
          <a:solidFill>
            <a:schemeClr val="tx1"/>
          </a:solidFill>
          <a:latin typeface="+mn-lt"/>
          <a:ea typeface="+mn-ea"/>
          <a:cs typeface="+mn-cs"/>
        </a:defRPr>
      </a:lvl3pPr>
      <a:lvl4pPr marL="4012565" algn="l" defTabSz="2675255" rtl="0" eaLnBrk="1" latinLnBrk="0" hangingPunct="1">
        <a:defRPr sz="5225" kern="1200">
          <a:solidFill>
            <a:schemeClr val="tx1"/>
          </a:solidFill>
          <a:latin typeface="+mn-lt"/>
          <a:ea typeface="+mn-ea"/>
          <a:cs typeface="+mn-cs"/>
        </a:defRPr>
      </a:lvl4pPr>
      <a:lvl5pPr marL="5350510" algn="l" defTabSz="2675255" rtl="0" eaLnBrk="1" latinLnBrk="0" hangingPunct="1">
        <a:defRPr sz="5225" kern="1200">
          <a:solidFill>
            <a:schemeClr val="tx1"/>
          </a:solidFill>
          <a:latin typeface="+mn-lt"/>
          <a:ea typeface="+mn-ea"/>
          <a:cs typeface="+mn-cs"/>
        </a:defRPr>
      </a:lvl5pPr>
      <a:lvl6pPr marL="6687820" algn="l" defTabSz="2675255" rtl="0" eaLnBrk="1" latinLnBrk="0" hangingPunct="1">
        <a:defRPr sz="5225" kern="1200">
          <a:solidFill>
            <a:schemeClr val="tx1"/>
          </a:solidFill>
          <a:latin typeface="+mn-lt"/>
          <a:ea typeface="+mn-ea"/>
          <a:cs typeface="+mn-cs"/>
        </a:defRPr>
      </a:lvl6pPr>
      <a:lvl7pPr marL="8025765" algn="l" defTabSz="2675255" rtl="0" eaLnBrk="1" latinLnBrk="0" hangingPunct="1">
        <a:defRPr sz="5225" kern="1200">
          <a:solidFill>
            <a:schemeClr val="tx1"/>
          </a:solidFill>
          <a:latin typeface="+mn-lt"/>
          <a:ea typeface="+mn-ea"/>
          <a:cs typeface="+mn-cs"/>
        </a:defRPr>
      </a:lvl7pPr>
      <a:lvl8pPr marL="9363075" algn="l" defTabSz="2675255" rtl="0" eaLnBrk="1" latinLnBrk="0" hangingPunct="1">
        <a:defRPr sz="5225" kern="1200">
          <a:solidFill>
            <a:schemeClr val="tx1"/>
          </a:solidFill>
          <a:latin typeface="+mn-lt"/>
          <a:ea typeface="+mn-ea"/>
          <a:cs typeface="+mn-cs"/>
        </a:defRPr>
      </a:lvl8pPr>
      <a:lvl9pPr marL="10701020" algn="l" defTabSz="2675255" rtl="0" eaLnBrk="1" latinLnBrk="0" hangingPunct="1">
        <a:defRPr sz="52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ectangle 36"/>
          <p:cNvSpPr/>
          <p:nvPr userDrawn="1"/>
        </p:nvSpPr>
        <p:spPr>
          <a:xfrm rot="10800000">
            <a:off x="-2" y="15922872"/>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10" name="Text Box 14"/>
          <p:cNvSpPr txBox="1">
            <a:spLocks noChangeArrowheads="1"/>
          </p:cNvSpPr>
          <p:nvPr/>
        </p:nvSpPr>
        <p:spPr bwMode="auto">
          <a:xfrm>
            <a:off x="957921" y="16116301"/>
            <a:ext cx="1676400" cy="204085"/>
          </a:xfrm>
          <a:prstGeom prst="rect">
            <a:avLst/>
          </a:prstGeom>
          <a:noFill/>
          <a:ln w="9525">
            <a:noFill/>
            <a:miter lim="800000"/>
          </a:ln>
          <a:effectLst/>
        </p:spPr>
        <p:txBody>
          <a:bodyPr lIns="55627" tIns="27808" rIns="55627" bIns="27808">
            <a:spAutoFit/>
          </a:bodyPr>
          <a:lstStyle/>
          <a:p>
            <a:pPr eaLnBrk="0" hangingPunct="0">
              <a:lnSpc>
                <a:spcPct val="65000"/>
              </a:lnSpc>
              <a:spcBef>
                <a:spcPct val="50000"/>
              </a:spcBef>
              <a:defRPr/>
            </a:pPr>
            <a:r>
              <a:rPr lang="en-US" sz="320" b="1" dirty="0">
                <a:solidFill>
                  <a:schemeClr val="bg1">
                    <a:lumMod val="75000"/>
                  </a:schemeClr>
                </a:solidFill>
                <a:latin typeface="Arial" panose="020B0604020202020204" pitchFamily="34" charset="0"/>
              </a:rPr>
              <a:t>RESEARCH POSTER PRESENTATION DESIGN © 2019</a:t>
            </a:r>
            <a:endParaRPr lang="en-US" sz="32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640" b="1" dirty="0">
                <a:solidFill>
                  <a:schemeClr val="bg1">
                    <a:lumMod val="75000"/>
                  </a:schemeClr>
                </a:solidFill>
                <a:latin typeface="Arial" panose="020B0604020202020204" pitchFamily="34" charset="0"/>
              </a:rPr>
              <a:t>www.PosterPresentations.com</a:t>
            </a:r>
            <a:endParaRPr lang="en-US" sz="640" b="1" dirty="0">
              <a:solidFill>
                <a:schemeClr val="bg1">
                  <a:lumMod val="75000"/>
                </a:schemeClr>
              </a:solidFill>
              <a:latin typeface="Arial" panose="020B0604020202020204" pitchFamily="34" charset="0"/>
            </a:endParaRPr>
          </a:p>
        </p:txBody>
      </p:sp>
      <p:sp>
        <p:nvSpPr>
          <p:cNvPr id="38" name="Rectangle 37"/>
          <p:cNvSpPr/>
          <p:nvPr userDrawn="1"/>
        </p:nvSpPr>
        <p:spPr>
          <a:xfrm>
            <a:off x="-1" y="-55064"/>
            <a:ext cx="29260801"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39" name="Rectangle 38"/>
          <p:cNvSpPr/>
          <p:nvPr userDrawn="1"/>
        </p:nvSpPr>
        <p:spPr>
          <a:xfrm>
            <a:off x="1" y="2212340"/>
            <a:ext cx="29260800" cy="176023"/>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40" name="Rounded Rectangle 39"/>
          <p:cNvSpPr/>
          <p:nvPr userDrawn="1"/>
        </p:nvSpPr>
        <p:spPr>
          <a:xfrm>
            <a:off x="623438" y="2628900"/>
            <a:ext cx="6691762"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41" name="Rounded Rectangle 40"/>
          <p:cNvSpPr/>
          <p:nvPr userDrawn="1"/>
        </p:nvSpPr>
        <p:spPr>
          <a:xfrm>
            <a:off x="21959438" y="2628900"/>
            <a:ext cx="6691762" cy="13273652"/>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sp>
        <p:nvSpPr>
          <p:cNvPr id="42" name="Rounded Rectangle 41"/>
          <p:cNvSpPr/>
          <p:nvPr userDrawn="1"/>
        </p:nvSpPr>
        <p:spPr>
          <a:xfrm>
            <a:off x="7697362" y="2628900"/>
            <a:ext cx="13879915" cy="13273652"/>
          </a:xfrm>
          <a:prstGeom prst="roundRect">
            <a:avLst>
              <a:gd name="adj" fmla="val 115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5"/>
          </a:p>
        </p:txBody>
      </p:sp>
      <p:graphicFrame>
        <p:nvGraphicFramePr>
          <p:cNvPr id="12" name="Table 11"/>
          <p:cNvGraphicFramePr>
            <a:graphicFrameLocks noGrp="1"/>
          </p:cNvGraphicFramePr>
          <p:nvPr userDrawn="1"/>
        </p:nvGraphicFramePr>
        <p:xfrm>
          <a:off x="-5980711" y="48126"/>
          <a:ext cx="5621803" cy="16470768"/>
        </p:xfrm>
        <a:graphic>
          <a:graphicData uri="http://schemas.openxmlformats.org/drawingml/2006/table">
            <a:tbl>
              <a:tblPr firstRow="1" bandRow="1">
                <a:tableStyleId>{5C22544A-7EE6-4342-B048-85BDC9FD1C3A}</a:tableStyleId>
              </a:tblPr>
              <a:tblGrid>
                <a:gridCol w="2410585"/>
                <a:gridCol w="3211218"/>
              </a:tblGrid>
              <a:tr h="66872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900" b="1" spc="600" dirty="0">
                        <a:solidFill>
                          <a:schemeClr val="bg1"/>
                        </a:solidFill>
                        <a:latin typeface="Trebuchet MS" panose="020B0603020202020204" pitchFamily="34" charset="0"/>
                      </a:endParaRPr>
                    </a:p>
                  </a:txBody>
                  <a:tcPr marL="71080" marR="71080" marT="35540" marB="35540">
                    <a:solidFill>
                      <a:srgbClr val="FFC000"/>
                    </a:solidFill>
                  </a:tcPr>
                </a:tc>
                <a:tc hMerge="1">
                  <a:tcPr/>
                </a:tc>
              </a:tr>
              <a:tr h="2116496">
                <a:tc gridSpan="2">
                  <a:txBody>
                    <a:bodyPr/>
                    <a:lstStyle/>
                    <a:p>
                      <a:pPr defTabSz="3765550"/>
                      <a:r>
                        <a:rPr lang="en-US" sz="1000" i="0" dirty="0">
                          <a:solidFill>
                            <a:srgbClr val="D9D9D9"/>
                          </a:solidFill>
                          <a:latin typeface="Arial" panose="020B0604020202020204"/>
                          <a:cs typeface="Arial" panose="020B0604020202020204"/>
                        </a:rPr>
                        <a:t>This PowerPoint template produces a </a:t>
                      </a:r>
                      <a:r>
                        <a:rPr lang="en-US" sz="1200" i="0" dirty="0">
                          <a:solidFill>
                            <a:srgbClr val="FFC000"/>
                          </a:solidFill>
                          <a:latin typeface="Arial" panose="020B0604020202020204"/>
                          <a:cs typeface="Arial" panose="020B0604020202020204"/>
                        </a:rPr>
                        <a:t>wide screen size (16:9 Ratio) virtual </a:t>
                      </a:r>
                      <a:r>
                        <a:rPr lang="en-US" sz="1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the  </a:t>
                      </a:r>
                      <a:r>
                        <a:rPr lang="en-US" sz="1000" i="0" dirty="0">
                          <a:solidFill>
                            <a:srgbClr val="FFC000"/>
                          </a:solidFill>
                          <a:latin typeface="Arial" panose="020B0604020202020204"/>
                          <a:cs typeface="Arial" panose="020B0604020202020204"/>
                        </a:rPr>
                        <a:t>HELP DESK</a:t>
                      </a:r>
                      <a:r>
                        <a:rPr lang="en-US" sz="1000" i="0" baseline="0" dirty="0">
                          <a:solidFill>
                            <a:srgbClr val="D9D9D9"/>
                          </a:solidFill>
                          <a:latin typeface="Arial" panose="020B0604020202020204"/>
                          <a:cs typeface="Arial" panose="020B0604020202020204"/>
                        </a:rPr>
                        <a:t> </a:t>
                      </a:r>
                      <a:r>
                        <a:rPr lang="en-US" sz="1000" i="0" dirty="0">
                          <a:solidFill>
                            <a:srgbClr val="D9D9D9"/>
                          </a:solidFill>
                          <a:latin typeface="Arial" panose="020B0604020202020204"/>
                          <a:cs typeface="Arial" panose="020B0604020202020204"/>
                        </a:rPr>
                        <a:t>tab.</a:t>
                      </a:r>
                      <a:endParaRPr lang="en-US" sz="1000" i="0" dirty="0">
                        <a:solidFill>
                          <a:srgbClr val="D9D9D9"/>
                        </a:solidFill>
                        <a:latin typeface="Arial" panose="020B0604020202020204"/>
                        <a:cs typeface="Arial" panose="020B0604020202020204"/>
                      </a:endParaRPr>
                    </a:p>
                    <a:p>
                      <a:pPr defTabSz="3765550"/>
                      <a:endParaRPr lang="en-US" sz="1000" i="0" dirty="0">
                        <a:solidFill>
                          <a:srgbClr val="D9D9D9"/>
                        </a:solidFill>
                        <a:latin typeface="Arial" panose="020B0604020202020204"/>
                        <a:cs typeface="Arial" panose="020B0604020202020204"/>
                      </a:endParaRPr>
                    </a:p>
                    <a:p>
                      <a:pPr defTabSz="3765550"/>
                      <a:r>
                        <a:rPr lang="en-US" sz="1000" i="0" dirty="0">
                          <a:solidFill>
                            <a:srgbClr val="D9D9D9"/>
                          </a:solidFill>
                          <a:latin typeface="Arial" panose="020B0604020202020204"/>
                          <a:cs typeface="Arial" panose="020B0604020202020204"/>
                        </a:rPr>
                        <a:t>To print your poster using our same-day professional printing service, go online to </a:t>
                      </a:r>
                      <a:r>
                        <a:rPr lang="en-US" sz="1000" i="0" dirty="0" err="1">
                          <a:solidFill>
                            <a:srgbClr val="FFC000"/>
                          </a:solidFill>
                          <a:latin typeface="Arial" panose="020B0604020202020204"/>
                          <a:cs typeface="Arial" panose="020B0604020202020204"/>
                        </a:rPr>
                        <a:t>PosterPresentations.com</a:t>
                      </a:r>
                      <a:r>
                        <a:rPr lang="en-US" sz="1000" i="0" dirty="0">
                          <a:solidFill>
                            <a:srgbClr val="D9D9D9"/>
                          </a:solidFill>
                          <a:latin typeface="Arial" panose="020B0604020202020204"/>
                          <a:cs typeface="Arial" panose="020B0604020202020204"/>
                        </a:rPr>
                        <a:t> and click on "</a:t>
                      </a:r>
                      <a:r>
                        <a:rPr lang="en-US" sz="1000" i="0" dirty="0">
                          <a:solidFill>
                            <a:srgbClr val="FFC000"/>
                          </a:solidFill>
                          <a:latin typeface="Arial" panose="020B0604020202020204"/>
                          <a:cs typeface="Arial" panose="020B0604020202020204"/>
                        </a:rPr>
                        <a:t>Order your poster</a:t>
                      </a:r>
                      <a:r>
                        <a:rPr lang="en-US" sz="1000" i="0" dirty="0">
                          <a:solidFill>
                            <a:srgbClr val="D9D9D9"/>
                          </a:solidFill>
                          <a:latin typeface="Arial" panose="020B0604020202020204"/>
                          <a:cs typeface="Arial" panose="020B0604020202020204"/>
                        </a:rPr>
                        <a:t>".</a:t>
                      </a:r>
                      <a:endParaRPr lang="en-US" sz="1000" b="1"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2300540">
                <a:tc>
                  <a:txBody>
                    <a:bodyPr/>
                    <a:lstStyle/>
                    <a:p>
                      <a:pPr algn="ctr"/>
                      <a:endParaRPr lang="en-US" sz="1200" dirty="0">
                        <a:solidFill>
                          <a:srgbClr val="1F3A4E"/>
                        </a:solidFill>
                      </a:endParaRPr>
                    </a:p>
                    <a:p>
                      <a:pPr marL="0" marR="0" indent="0" algn="ctr" defTabSz="5015865" rtl="0" eaLnBrk="1" fontAlgn="auto" latinLnBrk="0" hangingPunct="1">
                        <a:lnSpc>
                          <a:spcPct val="100000"/>
                        </a:lnSpc>
                        <a:spcBef>
                          <a:spcPts val="0"/>
                        </a:spcBef>
                        <a:spcAft>
                          <a:spcPts val="0"/>
                        </a:spcAft>
                        <a:buClrTx/>
                        <a:buSzTx/>
                        <a:buFontTx/>
                        <a:buNone/>
                        <a:defRPr/>
                      </a:pPr>
                      <a:r>
                        <a:rPr lang="en-US" sz="1200" dirty="0">
                          <a:solidFill>
                            <a:schemeClr val="bg1"/>
                          </a:solidFill>
                          <a:latin typeface="Arial" panose="020B0604020202020204" pitchFamily="34" charset="0"/>
                          <a:cs typeface="Arial" panose="020B0604020202020204" pitchFamily="34" charset="0"/>
                        </a:rPr>
                        <a:t>This is a template for a </a:t>
                      </a: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endParaRPr lang="en-US" sz="1000" b="0" baseline="0" dirty="0">
                        <a:solidFill>
                          <a:srgbClr val="FFC000"/>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1000" b="0" baseline="0" dirty="0">
                          <a:solidFill>
                            <a:srgbClr val="FFC000"/>
                          </a:solidFill>
                          <a:latin typeface="Arial" panose="020B0604020202020204" pitchFamily="34" charset="0"/>
                          <a:cs typeface="Arial" panose="020B0604020202020204" pitchFamily="34" charset="0"/>
                        </a:rPr>
                        <a:t>45 tall x 80 wide</a:t>
                      </a:r>
                      <a:endParaRPr lang="en-US" sz="1000" b="0" baseline="0" dirty="0">
                        <a:solidFill>
                          <a:srgbClr val="FFC000"/>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2157787">
                <a:tc>
                  <a:txBody>
                    <a:bodyPr/>
                    <a:lstStyle/>
                    <a:p>
                      <a:endParaRPr lang="en-US" sz="1000" dirty="0">
                        <a:solidFill>
                          <a:srgbClr val="1F3A4E"/>
                        </a:solidFill>
                      </a:endParaRPr>
                    </a:p>
                  </a:txBody>
                  <a:tcPr marL="52579" marR="52579" marT="23003" marB="23003">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91073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000" b="0" baseline="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chemeClr val="tx1">
                        <a:lumMod val="95000"/>
                        <a:lumOff val="5000"/>
                      </a:schemeClr>
                    </a:solidFill>
                  </a:tcPr>
                </a:tc>
              </a:tr>
              <a:tr h="192415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000" b="0" baseline="0" dirty="0">
                        <a:solidFill>
                          <a:srgbClr val="D9D9D9"/>
                        </a:solidFill>
                        <a:latin typeface="Arial" panose="020B0604020202020204" pitchFamily="34" charset="0"/>
                        <a:cs typeface="Arial" panose="020B0604020202020204" pitchFamily="34" charset="0"/>
                      </a:endParaRPr>
                    </a:p>
                  </a:txBody>
                  <a:tcPr marL="105158" marR="52579" marT="69009" marB="23003">
                    <a:solidFill>
                      <a:srgbClr val="010101"/>
                    </a:solidFill>
                  </a:tcPr>
                </a:tc>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0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cPr marL="182880" marT="137160">
                    <a:solidFill>
                      <a:srgbClr val="010101"/>
                    </a:solidFill>
                  </a:tcPr>
                </a:tc>
              </a:tr>
              <a:tr h="119628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71080" marR="71080" marT="35540" marB="35540">
                    <a:solidFill>
                      <a:srgbClr val="010101"/>
                    </a:solidFill>
                  </a:tcPr>
                </a:tc>
                <a:tc hMerge="1">
                  <a:tcPr/>
                </a:tc>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4"/>
                      <a:stretch>
                        <a:fillRect/>
                      </a:stretch>
                    </a:blipFill>
                  </a:tcPr>
                </a:tc>
                <a:tc hMerge="1">
                  <a:tcPr/>
                </a:tc>
              </a:tr>
              <a:tr h="64415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0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000" noProof="0" dirty="0">
                        <a:solidFill>
                          <a:srgbClr val="D9D9D9"/>
                        </a:solidFill>
                        <a:latin typeface="Arial" panose="020B0604020202020204"/>
                        <a:cs typeface="Arial" panose="020B0604020202020204"/>
                      </a:endParaRPr>
                    </a:p>
                  </a:txBody>
                  <a:tcPr marL="71080" marR="71080" marT="35540" marB="35540">
                    <a:solidFill>
                      <a:srgbClr val="010101"/>
                    </a:solidFill>
                  </a:tcPr>
                </a:tc>
                <a:tc hMerge="1">
                  <a:tcPr>
                    <a:solidFill>
                      <a:schemeClr val="tx1">
                        <a:lumMod val="95000"/>
                        <a:lumOff val="5000"/>
                      </a:schemeClr>
                    </a:solidFill>
                  </a:tcPr>
                </a:tc>
              </a:tr>
              <a:tr h="16036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000" noProof="0" dirty="0">
                        <a:solidFill>
                          <a:schemeClr val="bg1"/>
                        </a:solidFill>
                        <a:latin typeface="Arial" panose="020B0604020202020204"/>
                        <a:cs typeface="Arial" panose="020B0604020202020204"/>
                      </a:endParaRPr>
                    </a:p>
                  </a:txBody>
                  <a:tcPr marL="71080" marR="71080" marT="35540" marB="35540">
                    <a:blipFill rotWithShape="1">
                      <a:blip r:embed="rId5"/>
                      <a:stretch>
                        <a:fillRect/>
                      </a:stretch>
                    </a:blipFill>
                  </a:tcPr>
                </a:tc>
                <a:tc hMerge="1">
                  <a:tcPr/>
                </a:tc>
              </a:tr>
            </a:tbl>
          </a:graphicData>
        </a:graphic>
      </p:graphicFrame>
      <p:graphicFrame>
        <p:nvGraphicFramePr>
          <p:cNvPr id="13" name="Table 12"/>
          <p:cNvGraphicFramePr>
            <a:graphicFrameLocks noGrp="1"/>
          </p:cNvGraphicFramePr>
          <p:nvPr userDrawn="1"/>
        </p:nvGraphicFramePr>
        <p:xfrm>
          <a:off x="29619709" y="0"/>
          <a:ext cx="5621803" cy="16467402"/>
        </p:xfrm>
        <a:graphic>
          <a:graphicData uri="http://schemas.openxmlformats.org/drawingml/2006/table">
            <a:tbl>
              <a:tblPr firstRow="1" bandRow="1">
                <a:tableStyleId>{5C22544A-7EE6-4342-B048-85BDC9FD1C3A}</a:tableStyleId>
              </a:tblPr>
              <a:tblGrid>
                <a:gridCol w="2095685"/>
                <a:gridCol w="681713"/>
                <a:gridCol w="2844405"/>
              </a:tblGrid>
              <a:tr h="646893">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anose="020B0603020202020204" pitchFamily="34" charset="0"/>
                        </a:rPr>
                        <a:t>(THIS SIDEBAR WILL NOT PRINT)</a:t>
                      </a:r>
                      <a:endParaRPr lang="en-US" sz="2100" b="1" spc="600" dirty="0">
                        <a:solidFill>
                          <a:schemeClr val="bg1"/>
                        </a:solidFill>
                        <a:latin typeface="Trebuchet MS" panose="020B0603020202020204" pitchFamily="34" charset="0"/>
                      </a:endParaRPr>
                    </a:p>
                  </a:txBody>
                  <a:tcPr marL="95264" marR="95264" marT="47632" marB="47632">
                    <a:solidFill>
                      <a:srgbClr val="FFC000"/>
                    </a:solidFill>
                  </a:tcPr>
                </a:tc>
                <a:tc hMerge="1">
                  <a:tcPr/>
                </a:tc>
                <a:tc hMerge="1">
                  <a:tcPr marL="95264" marR="95264" marT="47632" marB="47632">
                    <a:solidFill>
                      <a:srgbClr val="FFC000"/>
                    </a:solidFill>
                  </a:tcPr>
                </a:tc>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endParaRPr lang="en-US" sz="15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6"/>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tc hMerge="1">
                  <a:tcPr marL="182880" marT="137160">
                    <a:blipFill rotWithShape="1">
                      <a:blip r:embed="rId7"/>
                      <a:stretch>
                        <a:fillRect/>
                      </a:stretch>
                    </a:blipFill>
                  </a:tcPr>
                </a:tc>
                <a:tc hMerge="1">
                  <a:tcPr marL="95264" marR="95264" marT="47632" marB="47632">
                    <a:solidFill>
                      <a:schemeClr val="tx1"/>
                    </a:solidFill>
                  </a:tcPr>
                </a:tc>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3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cPr marL="182880" marT="137160">
                    <a:blipFill rotWithShape="1">
                      <a:blip r:embed="rId8"/>
                      <a:stretch>
                        <a:fillRect/>
                      </a:stretch>
                    </a:blipFill>
                  </a:tcPr>
                </a:tc>
                <a:tc hMerge="1">
                  <a:tcPr marL="190527" marR="95264" marT="142896" marB="47632">
                    <a:solidFill>
                      <a:schemeClr val="tx1"/>
                    </a:solidFill>
                  </a:tcPr>
                </a:tc>
              </a:tr>
              <a:tr h="1587221">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9">
                        <a:extLst>
                          <a:ext uri="{28A0092B-C50C-407E-A947-70E740481C1C}">
                            <a14:useLocalDpi xmlns:a14="http://schemas.microsoft.com/office/drawing/2010/main" val="0"/>
                          </a:ext>
                        </a:extLst>
                      </a:blip>
                      <a:srcRect/>
                      <a:stretch>
                        <a:fillRect/>
                      </a:stretch>
                    </a:blipFill>
                  </a:tcPr>
                </a:tc>
                <a:tc hMerge="1">
                  <a:tcPr marL="95264" marR="95264" marT="47632" marB="47632">
                    <a:solidFill>
                      <a:srgbClr val="010101"/>
                    </a:solid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5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r>
              <a:tr h="165320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285"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a:tc>
                <a:tc vMerge="1">
                  <a:tcPr/>
                </a:tc>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endParaRPr lang="en-US" sz="130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r>
              <a:tr h="880793">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500" b="1" noProof="0" dirty="0">
                          <a:solidFill>
                            <a:srgbClr val="FFC000"/>
                          </a:solidFill>
                          <a:latin typeface="Arial" panose="020B0604020202020204"/>
                          <a:cs typeface="Arial" panose="020B0604020202020204"/>
                        </a:rPr>
                        <a:t>How to present your poster</a:t>
                      </a:r>
                      <a:endParaRPr lang="en-US" sz="15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300" noProof="0" dirty="0">
                          <a:solidFill>
                            <a:srgbClr val="D9D9D9"/>
                          </a:solidFill>
                          <a:latin typeface="Arial" panose="020B0604020202020204"/>
                          <a:cs typeface="Arial" panose="020B0604020202020204"/>
                        </a:rPr>
                        <a:t>When you finish designing your poster and are ready to virtually present it, follow the conference organizers' instructions. </a:t>
                      </a:r>
                      <a:endParaRPr lang="en-US" sz="13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300" noProof="0" dirty="0">
                        <a:solidFill>
                          <a:srgbClr val="D9D9D9"/>
                        </a:solidFill>
                        <a:latin typeface="Arial" panose="020B0604020202020204"/>
                        <a:cs typeface="Arial" panose="020B0604020202020204"/>
                      </a:endParaRPr>
                    </a:p>
                  </a:txBody>
                  <a:tcPr marL="95264" marR="95264" marT="47632" marB="47632">
                    <a:solidFill>
                      <a:srgbClr val="010101"/>
                    </a:solidFill>
                  </a:tcPr>
                </a:tc>
                <a:tc hMerge="1">
                  <a:tcPr/>
                </a:tc>
                <a:tc hMerge="1">
                  <a:tcPr marL="95264" marR="95264" marT="47632" marB="47632">
                    <a:solidFill>
                      <a:srgbClr val="010101"/>
                    </a:solidFill>
                  </a:tcPr>
                </a:tc>
              </a:tr>
              <a:tr h="4224920">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rPr>
                        <a:t>Publish, present virtually, share, and discuss!</a:t>
                      </a:r>
                      <a:endParaRPr lang="en-US" sz="1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D9D9D9"/>
                          </a:solidFill>
                          <a:latin typeface="Arial" panose="020B0604020202020204"/>
                          <a:cs typeface="Arial" panose="020B0604020202020204"/>
                        </a:rPr>
                        <a:t>Submit your poster and add it to the Research Poster Virtual Library.</a:t>
                      </a:r>
                      <a:br>
                        <a:rPr lang="en-US" sz="1400" b="1" noProof="0" dirty="0">
                          <a:solidFill>
                            <a:srgbClr val="D9D9D9"/>
                          </a:solidFill>
                          <a:latin typeface="Arial" panose="020B0604020202020204"/>
                          <a:cs typeface="Arial" panose="020B0604020202020204"/>
                        </a:rPr>
                      </a:br>
                      <a:br>
                        <a:rPr lang="en-US" sz="1400" b="1" noProof="0" dirty="0">
                          <a:solidFill>
                            <a:srgbClr val="D9D9D9"/>
                          </a:solidFill>
                          <a:latin typeface="Arial" panose="020B0604020202020204"/>
                          <a:cs typeface="Arial" panose="020B0604020202020204"/>
                        </a:rPr>
                      </a:br>
                      <a:r>
                        <a:rPr lang="en-US" sz="1400" b="1" noProof="0" dirty="0">
                          <a:solidFill>
                            <a:schemeClr val="accent4"/>
                          </a:solidFill>
                          <a:latin typeface="Arial" panose="020B0604020202020204"/>
                          <a:cs typeface="Arial" panose="020B0604020202020204"/>
                        </a:rPr>
                        <a:t>Continuous</a:t>
                      </a:r>
                      <a:r>
                        <a:rPr lang="en-US" sz="1400" b="1" noProof="0" dirty="0">
                          <a:solidFill>
                            <a:srgbClr val="D9D9D9"/>
                          </a:solidFill>
                          <a:latin typeface="Arial" panose="020B0604020202020204"/>
                          <a:cs typeface="Arial" panose="020B0604020202020204"/>
                        </a:rPr>
                        <a:t> </a:t>
                      </a:r>
                      <a:r>
                        <a:rPr lang="en-US" sz="1400" b="1" noProof="0" dirty="0">
                          <a:solidFill>
                            <a:srgbClr val="FFC000"/>
                          </a:solidFill>
                          <a:latin typeface="Arial" panose="020B0604020202020204"/>
                          <a:cs typeface="Arial" panose="020B0604020202020204"/>
                        </a:rPr>
                        <a:t>global reach</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Share your research with thousands of students, educators, scientists, and researchers from all over the United States and the World.</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Full-featured poster showcase included</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Present your poster on a  professional full-featured and customizable web page that includes full screen functions, social sharing, your own discussion board, private contact form, narration and more.</a:t>
                      </a:r>
                      <a:endParaRPr lang="en-US" sz="1400" b="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Convenience for presenter groups and conference coordinators </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400" b="0" noProof="0" dirty="0">
                          <a:solidFill>
                            <a:srgbClr val="D9D9D9"/>
                          </a:solidFill>
                          <a:latin typeface="Arial" panose="020B0604020202020204"/>
                          <a:cs typeface="Arial" panose="020B0604020202020204"/>
                        </a:rPr>
                        <a:t>Published posters can easily be presented at virtual conferences. Perfect solution for organizers of meetings and conferences.</a:t>
                      </a:r>
                      <a:br>
                        <a:rPr lang="en-US" sz="1400" b="1" noProof="0" dirty="0">
                          <a:solidFill>
                            <a:srgbClr val="D9D9D9"/>
                          </a:solidFill>
                          <a:latin typeface="Arial" panose="020B0604020202020204"/>
                          <a:cs typeface="Arial" panose="020B0604020202020204"/>
                        </a:rPr>
                      </a:br>
                      <a:endParaRPr lang="en-US" sz="1400" b="1"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600" b="1" noProof="0" dirty="0">
                          <a:solidFill>
                            <a:srgbClr val="FFC000"/>
                          </a:solidFill>
                          <a:latin typeface="Arial" panose="020B0604020202020204"/>
                          <a:cs typeface="Arial" panose="020B0604020202020204"/>
                          <a:hlinkClick r:id="rId10"/>
                        </a:rPr>
                        <a:t>https://www.PosterPresentations.com/</a:t>
                      </a:r>
                      <a:r>
                        <a:rPr lang="en-US" sz="1600" b="1" u="sng" noProof="0" dirty="0">
                          <a:solidFill>
                            <a:srgbClr val="FFC000"/>
                          </a:solidFill>
                          <a:latin typeface="Arial" panose="020B0604020202020204"/>
                          <a:cs typeface="Arial" panose="020B0604020202020204"/>
                          <a:hlinkClick r:id="rId10"/>
                        </a:rPr>
                        <a:t>research</a:t>
                      </a:r>
                      <a:endParaRPr lang="en-US" sz="1600" b="1" u="sng"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400" b="1" noProof="0" dirty="0">
                        <a:solidFill>
                          <a:srgbClr val="D9D9D9"/>
                        </a:solidFill>
                        <a:latin typeface="Arial" panose="020B0604020202020204"/>
                        <a:cs typeface="Arial" panose="020B0604020202020204"/>
                      </a:endParaRPr>
                    </a:p>
                  </a:txBody>
                  <a:tcPr marL="95264" marR="95264" marT="47632" marB="47632">
                    <a:solidFill>
                      <a:srgbClr val="003366"/>
                    </a:solidFill>
                  </a:tcPr>
                </a:tc>
                <a:tc hMerge="1">
                  <a:tcPr/>
                </a:tc>
                <a:tc hMerge="1">
                  <a:tcPr marL="95264" marR="95264" marT="47632" marB="47632">
                    <a:solidFill>
                      <a:schemeClr val="accent5">
                        <a:lumMod val="50000"/>
                      </a:schemeClr>
                    </a:solidFill>
                  </a:tcPr>
                </a:tc>
              </a:tr>
              <a:tr h="770816">
                <a:tc gridSpan="3">
                  <a:txBody>
                    <a:bodyPr/>
                    <a:lstStyle/>
                    <a:p>
                      <a:endParaRPr lang="en-US" sz="1300" dirty="0">
                        <a:solidFill>
                          <a:srgbClr val="1F3A4E"/>
                        </a:solidFill>
                      </a:endParaRPr>
                    </a:p>
                  </a:txBody>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c hMerge="1">
                  <a:tcPr/>
                </a:tc>
                <a:tc hMerge="1">
                  <a:tcPr marL="95264" marR="95264" marT="47632" marB="47632">
                    <a:blipFill dpi="0" rotWithShape="1">
                      <a:blip r:embed="rId11">
                        <a:extLst>
                          <a:ext uri="{28A0092B-C50C-407E-A947-70E740481C1C}">
                            <a14:useLocalDpi xmlns:a14="http://schemas.microsoft.com/office/drawing/2010/main" val="0"/>
                          </a:ext>
                        </a:extLst>
                      </a:blip>
                      <a:srcRect/>
                      <a:stretch>
                        <a:fillRect/>
                      </a:stretch>
                    </a:blipFill>
                  </a:tcPr>
                </a:tc>
              </a:tr>
              <a:tr h="560893">
                <a:tc>
                  <a:txBody>
                    <a:bodyPr/>
                    <a:lstStyle/>
                    <a:p>
                      <a:pPr>
                        <a:lnSpc>
                          <a:spcPct val="100000"/>
                        </a:lnSpc>
                      </a:pPr>
                      <a:r>
                        <a:rPr lang="en-US" sz="1000" dirty="0">
                          <a:solidFill>
                            <a:schemeClr val="bg1">
                              <a:lumMod val="85000"/>
                            </a:schemeClr>
                          </a:solidFill>
                          <a:latin typeface="Arial" panose="020B0604020202020204"/>
                          <a:cs typeface="Arial" panose="020B0604020202020204"/>
                        </a:rPr>
                        <a:t>© 2020</a:t>
                      </a:r>
                      <a:r>
                        <a:rPr lang="en-US" sz="1000" baseline="0" dirty="0">
                          <a:solidFill>
                            <a:schemeClr val="bg1">
                              <a:lumMod val="85000"/>
                            </a:schemeClr>
                          </a:solidFill>
                          <a:latin typeface="Arial" panose="020B0604020202020204"/>
                          <a:cs typeface="Arial" panose="020B0604020202020204"/>
                        </a:rPr>
                        <a:t> </a:t>
                      </a:r>
                      <a:r>
                        <a:rPr lang="en-US" sz="1000" dirty="0" err="1">
                          <a:solidFill>
                            <a:schemeClr val="bg1">
                              <a:lumMod val="85000"/>
                            </a:schemeClr>
                          </a:solidFill>
                          <a:latin typeface="Arial" panose="020B0604020202020204"/>
                          <a:cs typeface="Arial" panose="020B0604020202020204"/>
                        </a:rPr>
                        <a:t>PosterPresentations.com</a:t>
                      </a:r>
                      <a:br>
                        <a:rPr lang="en-US" sz="1000" dirty="0">
                          <a:solidFill>
                            <a:schemeClr val="bg1">
                              <a:lumMod val="85000"/>
                            </a:schemeClr>
                          </a:solidFill>
                          <a:latin typeface="Arial" panose="020B0604020202020204"/>
                          <a:cs typeface="Arial" panose="020B0604020202020204"/>
                        </a:rPr>
                      </a:br>
                      <a:r>
                        <a:rPr lang="en-US" sz="1000" dirty="0">
                          <a:solidFill>
                            <a:schemeClr val="bg1">
                              <a:lumMod val="85000"/>
                            </a:schemeClr>
                          </a:solidFill>
                          <a:latin typeface="Arial" panose="020B0604020202020204"/>
                          <a:cs typeface="Arial" panose="020B0604020202020204"/>
                        </a:rPr>
                        <a:t>2117 Fourth Street ,</a:t>
                      </a:r>
                      <a:r>
                        <a:rPr lang="en-US" sz="1000" baseline="0" dirty="0">
                          <a:solidFill>
                            <a:schemeClr val="bg1">
                              <a:lumMod val="85000"/>
                            </a:schemeClr>
                          </a:solidFill>
                          <a:latin typeface="Arial" panose="020B0604020202020204"/>
                          <a:cs typeface="Arial" panose="020B0604020202020204"/>
                        </a:rPr>
                        <a:t> STE C        </a:t>
                      </a:r>
                      <a:endParaRPr lang="en-US" sz="1000" baseline="0" dirty="0">
                        <a:solidFill>
                          <a:schemeClr val="bg1">
                            <a:lumMod val="85000"/>
                          </a:schemeClr>
                        </a:solidFill>
                        <a:latin typeface="Arial" panose="020B0604020202020204"/>
                        <a:cs typeface="Arial" panose="020B0604020202020204"/>
                      </a:endParaRPr>
                    </a:p>
                    <a:p>
                      <a:pPr>
                        <a:lnSpc>
                          <a:spcPct val="100000"/>
                        </a:lnSpc>
                      </a:pPr>
                      <a:r>
                        <a:rPr lang="en-US" sz="1000" baseline="0" dirty="0">
                          <a:solidFill>
                            <a:schemeClr val="bg1">
                              <a:lumMod val="85000"/>
                            </a:schemeClr>
                          </a:solidFill>
                          <a:latin typeface="Arial" panose="020B0604020202020204"/>
                          <a:cs typeface="Arial" panose="020B0604020202020204"/>
                        </a:rPr>
                        <a:t>Berkeley CA 94710 USA</a:t>
                      </a:r>
                      <a:endParaRPr lang="en-US" sz="1000" dirty="0">
                        <a:solidFill>
                          <a:schemeClr val="bg1">
                            <a:lumMod val="85000"/>
                          </a:schemeClr>
                        </a:solidFill>
                        <a:latin typeface="Arial" panose="020B0604020202020204"/>
                        <a:cs typeface="Arial" panose="020B0604020202020204"/>
                      </a:endParaRPr>
                    </a:p>
                  </a:txBody>
                  <a:tcPr marL="106881" marR="53440" marT="70140" marB="2338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300" b="1" dirty="0">
                          <a:solidFill>
                            <a:srgbClr val="D0D0D0"/>
                          </a:solidFill>
                          <a:latin typeface="Arial" panose="020B0604020202020204"/>
                          <a:cs typeface="Arial" panose="020B0604020202020204"/>
                        </a:rPr>
                        <a:t>For poster-making tutorials</a:t>
                      </a:r>
                      <a:r>
                        <a:rPr lang="en-US" sz="1300" b="1" baseline="0" dirty="0">
                          <a:solidFill>
                            <a:srgbClr val="D0D0D0"/>
                          </a:solidFill>
                          <a:latin typeface="Arial" panose="020B0604020202020204"/>
                          <a:cs typeface="Arial" panose="020B0604020202020204"/>
                        </a:rPr>
                        <a:t> visit:</a:t>
                      </a:r>
                      <a:endParaRPr lang="en-US" sz="13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900" b="1" dirty="0">
                          <a:solidFill>
                            <a:srgbClr val="FFC000"/>
                          </a:solidFill>
                          <a:latin typeface="Arial" panose="020B0604020202020204"/>
                          <a:cs typeface="Arial" panose="020B0604020202020204"/>
                        </a:rPr>
                        <a:t>https://</a:t>
                      </a:r>
                      <a:r>
                        <a:rPr lang="en-US" sz="900" b="1" dirty="0" err="1">
                          <a:solidFill>
                            <a:srgbClr val="FFC000"/>
                          </a:solidFill>
                          <a:latin typeface="Arial" panose="020B0604020202020204"/>
                          <a:cs typeface="Arial" panose="020B0604020202020204"/>
                        </a:rPr>
                        <a:t>www.posterpresentations.com</a:t>
                      </a:r>
                      <a:r>
                        <a:rPr lang="en-US" sz="900" b="1" dirty="0">
                          <a:solidFill>
                            <a:srgbClr val="FFC000"/>
                          </a:solidFill>
                          <a:latin typeface="Arial" panose="020B0604020202020204"/>
                          <a:cs typeface="Arial" panose="020B0604020202020204"/>
                        </a:rPr>
                        <a:t>/</a:t>
                      </a:r>
                      <a:r>
                        <a:rPr lang="en-US" sz="900" b="1" dirty="0" err="1">
                          <a:solidFill>
                            <a:srgbClr val="FFC000"/>
                          </a:solidFill>
                          <a:latin typeface="Arial" panose="020B0604020202020204"/>
                          <a:cs typeface="Arial" panose="020B0604020202020204"/>
                        </a:rPr>
                        <a:t>helpdesk.html</a:t>
                      </a:r>
                      <a:endParaRPr lang="en-US" sz="900" dirty="0">
                        <a:solidFill>
                          <a:schemeClr val="bg1">
                            <a:lumMod val="85000"/>
                          </a:schemeClr>
                        </a:solidFill>
                        <a:latin typeface="Arial" panose="020B0604020202020204"/>
                        <a:cs typeface="Arial" panose="020B0604020202020204"/>
                      </a:endParaRPr>
                    </a:p>
                  </a:txBody>
                  <a:tcPr marL="95264" marR="95264" marT="47632" marB="47632">
                    <a:solidFill>
                      <a:srgbClr val="010101"/>
                    </a:solidFill>
                  </a:tcPr>
                </a:tc>
                <a:tc hMerge="1">
                  <a:tcPr marL="95264" marR="95264" marT="47632" marB="47632">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2675255" rtl="0" eaLnBrk="1" latinLnBrk="0" hangingPunct="1">
        <a:spcBef>
          <a:spcPct val="0"/>
        </a:spcBef>
        <a:buNone/>
        <a:defRPr sz="5335" kern="1200">
          <a:solidFill>
            <a:schemeClr val="bg1"/>
          </a:solidFill>
          <a:latin typeface="Trebuchet MS" panose="020B0603020202020204" pitchFamily="34" charset="0"/>
          <a:ea typeface="+mj-ea"/>
          <a:cs typeface="+mj-cs"/>
        </a:defRPr>
      </a:lvl1pPr>
    </p:titleStyle>
    <p:bodyStyle>
      <a:lvl1pPr marL="1003300" indent="-1003300" algn="l" defTabSz="2675255" rtl="0" eaLnBrk="1" latinLnBrk="0" hangingPunct="1">
        <a:spcBef>
          <a:spcPct val="20000"/>
        </a:spcBef>
        <a:buFont typeface="Arial" panose="020B0604020202020204" pitchFamily="34" charset="0"/>
        <a:buChar char="•"/>
        <a:defRPr sz="9385" kern="1200">
          <a:solidFill>
            <a:schemeClr val="tx1"/>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p:bodyStyle>
    <p:otherStyle>
      <a:defPPr>
        <a:defRPr lang="en-US"/>
      </a:defPPr>
      <a:lvl1pPr marL="0" algn="l" defTabSz="2675255" rtl="0" eaLnBrk="1" latinLnBrk="0" hangingPunct="1">
        <a:defRPr sz="5225" kern="1200">
          <a:solidFill>
            <a:schemeClr val="tx1"/>
          </a:solidFill>
          <a:latin typeface="+mn-lt"/>
          <a:ea typeface="+mn-ea"/>
          <a:cs typeface="+mn-cs"/>
        </a:defRPr>
      </a:lvl1pPr>
      <a:lvl2pPr marL="1337310" algn="l" defTabSz="2675255" rtl="0" eaLnBrk="1" latinLnBrk="0" hangingPunct="1">
        <a:defRPr sz="5225" kern="1200">
          <a:solidFill>
            <a:schemeClr val="tx1"/>
          </a:solidFill>
          <a:latin typeface="+mn-lt"/>
          <a:ea typeface="+mn-ea"/>
          <a:cs typeface="+mn-cs"/>
        </a:defRPr>
      </a:lvl2pPr>
      <a:lvl3pPr marL="2675255" algn="l" defTabSz="2675255" rtl="0" eaLnBrk="1" latinLnBrk="0" hangingPunct="1">
        <a:defRPr sz="5225" kern="1200">
          <a:solidFill>
            <a:schemeClr val="tx1"/>
          </a:solidFill>
          <a:latin typeface="+mn-lt"/>
          <a:ea typeface="+mn-ea"/>
          <a:cs typeface="+mn-cs"/>
        </a:defRPr>
      </a:lvl3pPr>
      <a:lvl4pPr marL="4012565" algn="l" defTabSz="2675255" rtl="0" eaLnBrk="1" latinLnBrk="0" hangingPunct="1">
        <a:defRPr sz="5225" kern="1200">
          <a:solidFill>
            <a:schemeClr val="tx1"/>
          </a:solidFill>
          <a:latin typeface="+mn-lt"/>
          <a:ea typeface="+mn-ea"/>
          <a:cs typeface="+mn-cs"/>
        </a:defRPr>
      </a:lvl4pPr>
      <a:lvl5pPr marL="5350510" algn="l" defTabSz="2675255" rtl="0" eaLnBrk="1" latinLnBrk="0" hangingPunct="1">
        <a:defRPr sz="5225" kern="1200">
          <a:solidFill>
            <a:schemeClr val="tx1"/>
          </a:solidFill>
          <a:latin typeface="+mn-lt"/>
          <a:ea typeface="+mn-ea"/>
          <a:cs typeface="+mn-cs"/>
        </a:defRPr>
      </a:lvl5pPr>
      <a:lvl6pPr marL="6687820" algn="l" defTabSz="2675255" rtl="0" eaLnBrk="1" latinLnBrk="0" hangingPunct="1">
        <a:defRPr sz="5225" kern="1200">
          <a:solidFill>
            <a:schemeClr val="tx1"/>
          </a:solidFill>
          <a:latin typeface="+mn-lt"/>
          <a:ea typeface="+mn-ea"/>
          <a:cs typeface="+mn-cs"/>
        </a:defRPr>
      </a:lvl6pPr>
      <a:lvl7pPr marL="8025765" algn="l" defTabSz="2675255" rtl="0" eaLnBrk="1" latinLnBrk="0" hangingPunct="1">
        <a:defRPr sz="5225" kern="1200">
          <a:solidFill>
            <a:schemeClr val="tx1"/>
          </a:solidFill>
          <a:latin typeface="+mn-lt"/>
          <a:ea typeface="+mn-ea"/>
          <a:cs typeface="+mn-cs"/>
        </a:defRPr>
      </a:lvl7pPr>
      <a:lvl8pPr marL="9363075" algn="l" defTabSz="2675255" rtl="0" eaLnBrk="1" latinLnBrk="0" hangingPunct="1">
        <a:defRPr sz="5225" kern="1200">
          <a:solidFill>
            <a:schemeClr val="tx1"/>
          </a:solidFill>
          <a:latin typeface="+mn-lt"/>
          <a:ea typeface="+mn-ea"/>
          <a:cs typeface="+mn-cs"/>
        </a:defRPr>
      </a:lvl8pPr>
      <a:lvl9pPr marL="10701020" algn="l" defTabSz="2675255" rtl="0" eaLnBrk="1" latinLnBrk="0" hangingPunct="1">
        <a:defRPr sz="5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7" Type="http://schemas.openxmlformats.org/officeDocument/2006/relationships/notesSlide" Target="../notesSlides/notesSlide1.xml"/><Relationship Id="rId16" Type="http://schemas.openxmlformats.org/officeDocument/2006/relationships/slideLayout" Target="../slideLayouts/slideLayout3.xml"/><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 Placeholder 297"/>
          <p:cNvSpPr>
            <a:spLocks noGrp="1"/>
          </p:cNvSpPr>
          <p:nvPr>
            <p:ph type="body" sz="quarter" idx="10"/>
          </p:nvPr>
        </p:nvSpPr>
        <p:spPr>
          <a:xfrm>
            <a:off x="606195" y="3063162"/>
            <a:ext cx="6704542" cy="5107940"/>
          </a:xfrm>
        </p:spPr>
        <p:txBody>
          <a:bodyPr/>
          <a:lstStyle/>
          <a:p>
            <a:r>
              <a:rPr lang="en-US" altLang="zh-CN" b="1">
                <a:sym typeface="+mn-ea"/>
              </a:rPr>
              <a:t>Contribution:</a:t>
            </a:r>
            <a:endParaRPr lang="en-US" altLang="zh-CN" b="1"/>
          </a:p>
          <a:p>
            <a:pPr marL="285750" indent="-285750">
              <a:buFont typeface="Arial" panose="020B0604020202020204" pitchFamily="34" charset="0"/>
              <a:buChar char="•"/>
            </a:pPr>
            <a:r>
              <a:rPr lang="en-US" altLang="zh-CN">
                <a:sym typeface="+mn-ea"/>
              </a:rPr>
              <a:t>Build </a:t>
            </a:r>
            <a:r>
              <a:rPr lang="zh-CN" altLang="en-US">
                <a:sym typeface="+mn-ea"/>
              </a:rPr>
              <a:t>an audio simulation platform </a:t>
            </a:r>
            <a:r>
              <a:rPr lang="en-US" altLang="zh-CN">
                <a:sym typeface="+mn-ea"/>
              </a:rPr>
              <a:t>SoundSpaces</a:t>
            </a:r>
            <a:r>
              <a:rPr lang="en-US" altLang="zh-CN" baseline="30000">
                <a:sym typeface="+mn-ea"/>
              </a:rPr>
              <a:t>[1] </a:t>
            </a:r>
            <a:r>
              <a:rPr lang="zh-CN" altLang="en-US">
                <a:sym typeface="+mn-ea"/>
              </a:rPr>
              <a:t>to enable audio-visual navigation for two visually realistic 3D environments: Replica</a:t>
            </a:r>
            <a:r>
              <a:rPr lang="en-US" altLang="zh-CN" baseline="30000">
                <a:sym typeface="+mn-ea"/>
              </a:rPr>
              <a:t>[2]</a:t>
            </a:r>
            <a:r>
              <a:rPr lang="zh-CN" altLang="en-US">
                <a:sym typeface="+mn-ea"/>
              </a:rPr>
              <a:t> and Matterport3D</a:t>
            </a:r>
            <a:r>
              <a:rPr lang="en-US" altLang="zh-CN" baseline="30000">
                <a:sym typeface="+mn-ea"/>
              </a:rPr>
              <a:t>[3]</a:t>
            </a:r>
            <a:r>
              <a:rPr lang="en-US" altLang="zh-CN">
                <a:sym typeface="+mn-ea"/>
              </a:rPr>
              <a:t>.</a:t>
            </a:r>
            <a:endParaRPr lang="en-US" altLang="zh-CN"/>
          </a:p>
          <a:p>
            <a:pPr marL="285750" indent="-285750">
              <a:buFont typeface="Arial" panose="020B0604020202020204" pitchFamily="34" charset="0"/>
              <a:buChar char="•"/>
            </a:pPr>
            <a:r>
              <a:rPr lang="en-US" altLang="zh-CN">
                <a:sym typeface="+mn-ea"/>
              </a:rPr>
              <a:t>Proposed AudioGoal navigation Task:This task requires a robot equipped with a camera and microphones to interact with the environment and navigate to a sounding object. </a:t>
            </a:r>
            <a:endParaRPr lang="en-US" altLang="zh-CN"/>
          </a:p>
          <a:p>
            <a:pPr marL="285750" indent="-285750">
              <a:buFont typeface="Arial" panose="020B0604020202020204" pitchFamily="34" charset="0"/>
              <a:buChar char="•"/>
            </a:pPr>
            <a:r>
              <a:rPr lang="en-US" altLang="zh-CN">
                <a:sym typeface="+mn-ea"/>
              </a:rPr>
              <a:t>SoundSpaces dataset: </a:t>
            </a:r>
            <a:r>
              <a:rPr lang="en-US" altLang="zh-CN">
                <a:latin typeface="Arial" panose="020B0604020202020204" pitchFamily="34" charset="0"/>
                <a:sym typeface="+mn-ea"/>
              </a:rPr>
              <a:t>SoundSpaces is a first</a:t>
            </a:r>
            <a:r>
              <a:rPr lang="zh-CN" altLang="en-US">
                <a:latin typeface="Arial" panose="020B0604020202020204" pitchFamily="34" charset="0"/>
                <a:sym typeface="+mn-ea"/>
              </a:rPr>
              <a:t>-</a:t>
            </a:r>
            <a:r>
              <a:rPr lang="en-US" altLang="zh-CN">
                <a:latin typeface="Arial" panose="020B0604020202020204" pitchFamily="34" charset="0"/>
                <a:sym typeface="+mn-ea"/>
              </a:rPr>
              <a:t>of</a:t>
            </a:r>
            <a:r>
              <a:rPr lang="zh-CN" altLang="en-US">
                <a:latin typeface="Arial" panose="020B0604020202020204" pitchFamily="34" charset="0"/>
                <a:sym typeface="+mn-ea"/>
              </a:rPr>
              <a:t>-</a:t>
            </a:r>
            <a:r>
              <a:rPr lang="en-US" altLang="zh-CN">
                <a:latin typeface="Arial" panose="020B0604020202020204" pitchFamily="34" charset="0"/>
                <a:sym typeface="+mn-ea"/>
              </a:rPr>
              <a:t>its</a:t>
            </a:r>
            <a:r>
              <a:rPr lang="zh-CN" altLang="en-US">
                <a:latin typeface="Arial" panose="020B0604020202020204" pitchFamily="34" charset="0"/>
                <a:sym typeface="+mn-ea"/>
              </a:rPr>
              <a:t>-</a:t>
            </a:r>
            <a:r>
              <a:rPr lang="en-US" altLang="zh-CN">
                <a:latin typeface="Arial" panose="020B0604020202020204" pitchFamily="34" charset="0"/>
                <a:sym typeface="+mn-ea"/>
              </a:rPr>
              <a:t>kind dataset of audio renderings based on geometrical acoustic simulations for two sets of publicly available 3D environments</a:t>
            </a:r>
            <a:r>
              <a:rPr lang="zh-CN" altLang="en-US">
                <a:sym typeface="+mn-ea"/>
              </a:rPr>
              <a:t>: Replica</a:t>
            </a:r>
            <a:r>
              <a:rPr lang="en-US" altLang="zh-CN" baseline="30000">
                <a:sym typeface="+mn-ea"/>
              </a:rPr>
              <a:t>[2]</a:t>
            </a:r>
            <a:r>
              <a:rPr lang="zh-CN" altLang="en-US">
                <a:sym typeface="+mn-ea"/>
              </a:rPr>
              <a:t> and Matterport3D</a:t>
            </a:r>
            <a:r>
              <a:rPr lang="en-US" altLang="zh-CN" baseline="30000">
                <a:sym typeface="+mn-ea"/>
              </a:rPr>
              <a:t>[3]</a:t>
            </a:r>
            <a:r>
              <a:rPr lang="en-US" altLang="zh-CN">
                <a:sym typeface="+mn-ea"/>
              </a:rPr>
              <a:t>.</a:t>
            </a:r>
            <a:endParaRPr lang="zh-CN" altLang="en-US" dirty="0">
              <a:latin typeface="Times New Roman" panose="02020603050405020304" pitchFamily="18" charset="0"/>
              <a:cs typeface="Times New Roman" panose="02020603050405020304" pitchFamily="18" charset="0"/>
            </a:endParaRPr>
          </a:p>
          <a:p>
            <a:r>
              <a:rPr lang="en-US" altLang="zh-CN">
                <a:sym typeface="+mn-ea"/>
              </a:rPr>
              <a:t>So</a:t>
            </a:r>
            <a:r>
              <a:rPr lang="en-US" altLang="zh-CN">
                <a:sym typeface="+mn-ea"/>
              </a:rPr>
              <a:t>undSpaces is focus on audio-visual navigation problem in the acoustically clean or simple environment.</a:t>
            </a:r>
            <a:endParaRPr lang="en-US" altLang="zh-CN">
              <a:sym typeface="+mn-ea"/>
            </a:endParaRPr>
          </a:p>
          <a:p>
            <a:pPr algn="l">
              <a:buClrTx/>
              <a:buSzTx/>
            </a:pPr>
            <a:r>
              <a:rPr lang="en-US" altLang="zh-CN" b="1">
                <a:sym typeface="+mn-ea"/>
              </a:rPr>
              <a:t>Limitation of </a:t>
            </a:r>
            <a:r>
              <a:rPr lang="en-US" altLang="zh-CN" b="1">
                <a:sym typeface="+mn-ea"/>
              </a:rPr>
              <a:t>SoundSpaces :</a:t>
            </a:r>
            <a:endParaRPr lang="en-US" altLang="zh-CN" b="1"/>
          </a:p>
          <a:p>
            <a:pPr marL="285750" indent="-285750" algn="l">
              <a:buClrTx/>
              <a:buSzTx/>
              <a:buFont typeface="Arial" panose="020B0604020202020204" pitchFamily="34" charset="0"/>
              <a:buChar char="•"/>
            </a:pPr>
            <a:r>
              <a:rPr lang="en-US" altLang="zh-CN">
                <a:sym typeface="+mn-ea"/>
              </a:rPr>
              <a:t>The number of target sound sources is one. </a:t>
            </a:r>
            <a:endParaRPr lang="en-US" altLang="zh-CN"/>
          </a:p>
          <a:p>
            <a:pPr marL="285750" indent="-285750" algn="l">
              <a:buClrTx/>
              <a:buSzTx/>
              <a:buFont typeface="Arial" panose="020B0604020202020204" pitchFamily="34" charset="0"/>
              <a:buChar char="•"/>
            </a:pPr>
            <a:r>
              <a:rPr lang="en-US" altLang="zh-CN">
                <a:sym typeface="+mn-ea"/>
              </a:rPr>
              <a:t>The position of the target sound source is fixed in an episode of a scene. </a:t>
            </a:r>
            <a:endParaRPr lang="en-US" altLang="zh-CN"/>
          </a:p>
          <a:p>
            <a:pPr marL="285750" indent="-285750" algn="l">
              <a:buClrTx/>
              <a:buSzTx/>
              <a:buFont typeface="Arial" panose="020B0604020202020204" pitchFamily="34" charset="0"/>
              <a:buChar char="•"/>
            </a:pPr>
            <a:r>
              <a:rPr lang="en-US" altLang="zh-CN">
                <a:sym typeface="+mn-ea"/>
              </a:rPr>
              <a:t>The volume of the target sound source is the same in all episodes of all scenes, and there is no change.</a:t>
            </a:r>
            <a:endParaRPr lang="en-US" altLang="zh-CN"/>
          </a:p>
          <a:p>
            <a:pPr indent="0">
              <a:buNone/>
            </a:pPr>
            <a:r>
              <a:rPr lang="en-US" altLang="zh-CN" b="1">
                <a:sym typeface="+mn-ea"/>
              </a:rPr>
              <a:t>The sound in the setting of SoundSpaces is </a:t>
            </a:r>
            <a:r>
              <a:rPr lang="en-US" altLang="zh-CN" b="1">
                <a:sym typeface="+mn-ea"/>
              </a:rPr>
              <a:t> acoustically clean or simple.</a:t>
            </a:r>
            <a:endParaRPr lang="en-US" altLang="zh-CN" b="1"/>
          </a:p>
          <a:p>
            <a:endParaRPr lang="en-US" b="1">
              <a:solidFill>
                <a:schemeClr val="accent5">
                  <a:lumMod val="50000"/>
                </a:schemeClr>
              </a:solidFill>
            </a:endParaRPr>
          </a:p>
        </p:txBody>
      </p:sp>
      <p:sp>
        <p:nvSpPr>
          <p:cNvPr id="299" name="Text Placeholder 298"/>
          <p:cNvSpPr>
            <a:spLocks noGrp="1"/>
          </p:cNvSpPr>
          <p:nvPr>
            <p:ph type="body" sz="quarter" idx="11"/>
          </p:nvPr>
        </p:nvSpPr>
        <p:spPr>
          <a:xfrm>
            <a:off x="608842" y="2623056"/>
            <a:ext cx="6699250" cy="448310"/>
          </a:xfrm>
        </p:spPr>
        <p:txBody>
          <a:bodyPr/>
          <a:lstStyle/>
          <a:p>
            <a:r>
              <a:rPr lang="en-US">
                <a:solidFill>
                  <a:schemeClr val="accent5">
                    <a:lumMod val="50000"/>
                  </a:schemeClr>
                </a:solidFill>
              </a:rPr>
              <a:t>Motivation</a:t>
            </a:r>
            <a:endParaRPr lang="en-US">
              <a:solidFill>
                <a:schemeClr val="accent5">
                  <a:lumMod val="50000"/>
                </a:schemeClr>
              </a:solidFill>
            </a:endParaRPr>
          </a:p>
        </p:txBody>
      </p:sp>
      <p:sp>
        <p:nvSpPr>
          <p:cNvPr id="302" name="Text Placeholder 301"/>
          <p:cNvSpPr>
            <a:spLocks noGrp="1"/>
          </p:cNvSpPr>
          <p:nvPr>
            <p:ph type="body" sz="quarter" idx="19"/>
          </p:nvPr>
        </p:nvSpPr>
        <p:spPr>
          <a:xfrm>
            <a:off x="605666" y="8331390"/>
            <a:ext cx="6705600" cy="4323080"/>
          </a:xfrm>
        </p:spPr>
        <p:txBody>
          <a:bodyPr/>
          <a:lstStyle/>
          <a:p>
            <a:pPr algn="l">
              <a:buClrTx/>
              <a:buSzTx/>
            </a:pPr>
            <a:r>
              <a:rPr lang="en-US" altLang="zh-CN">
                <a:sym typeface="+mn-ea"/>
              </a:rPr>
              <a:t>However,there are many situations different from the setting of SoundSpaces , which there are some non-target sounding objects in the scene:</a:t>
            </a:r>
            <a:endParaRPr lang="en-US" altLang="zh-CN"/>
          </a:p>
          <a:p>
            <a:pPr algn="l">
              <a:buClrTx/>
              <a:buSzTx/>
            </a:pPr>
            <a:r>
              <a:rPr lang="en-US" altLang="zh-CN">
                <a:solidFill>
                  <a:schemeClr val="bg1">
                    <a:lumMod val="75000"/>
                  </a:schemeClr>
                </a:solidFill>
                <a:sym typeface="+mn-ea"/>
              </a:rPr>
              <a:t>For example, a kettle in the kitchen beeps to tell the robotthat the water is boiling, and the robot in the living room needs to navigate to the kitchen and turnoff the stove; while in the living room, two children are playing a game, chuckling loudly fromtime to time.</a:t>
            </a:r>
            <a:endParaRPr lang="en-US" altLang="zh-CN">
              <a:solidFill>
                <a:schemeClr val="bg1">
                  <a:lumMod val="75000"/>
                </a:schemeClr>
              </a:solidFill>
            </a:endParaRPr>
          </a:p>
          <a:p>
            <a:r>
              <a:rPr lang="en-US" altLang="zh-CN" b="1">
                <a:sym typeface="+mn-ea"/>
              </a:rPr>
              <a:t>Challenge 1:</a:t>
            </a:r>
            <a:r>
              <a:rPr lang="en-US" altLang="zh-CN">
                <a:sym typeface="+mn-ea"/>
              </a:rPr>
              <a:t> </a:t>
            </a:r>
            <a:endParaRPr lang="en-US" altLang="zh-CN"/>
          </a:p>
          <a:p>
            <a:r>
              <a:rPr lang="en-US" altLang="zh-CN">
                <a:sym typeface="+mn-ea"/>
              </a:rPr>
              <a:t>Can an agent still find its way to the destination without being distracted by all non</a:t>
            </a:r>
            <a:r>
              <a:rPr lang="zh-CN" altLang="en-US">
                <a:sym typeface="+mn-ea"/>
              </a:rPr>
              <a:t>-</a:t>
            </a:r>
            <a:r>
              <a:rPr lang="en-US" altLang="zh-CN">
                <a:sym typeface="+mn-ea"/>
              </a:rPr>
              <a:t>target sounds around the agent? </a:t>
            </a:r>
            <a:endParaRPr lang="zh-CN" altLang="en-US"/>
          </a:p>
          <a:p>
            <a:r>
              <a:rPr lang="en-US" altLang="zh-CN">
                <a:sym typeface="+mn-ea"/>
              </a:rPr>
              <a:t>non-target sounding objects:</a:t>
            </a:r>
            <a:endParaRPr lang="en-US" altLang="zh-CN">
              <a:sym typeface="+mn-ea"/>
            </a:endParaRPr>
          </a:p>
          <a:p>
            <a:pPr marL="285750" indent="-285750" algn="l">
              <a:buClrTx/>
              <a:buSzTx/>
              <a:buFont typeface="Arial" panose="020B0604020202020204" pitchFamily="34" charset="0"/>
              <a:buChar char="•"/>
            </a:pPr>
            <a:r>
              <a:rPr lang="en-US" altLang="zh-CN">
                <a:sym typeface="+mn-ea"/>
              </a:rPr>
              <a:t>not deliberately embarrassing the robot: someone walking and chatting past the robot</a:t>
            </a:r>
            <a:endParaRPr lang="en-US" altLang="zh-CN" b="0" u="none"/>
          </a:p>
          <a:p>
            <a:pPr marL="285750" indent="-285750" algn="l">
              <a:buClrTx/>
              <a:buSzTx/>
              <a:buFont typeface="Arial" panose="020B0604020202020204" pitchFamily="34" charset="0"/>
              <a:buChar char="•"/>
            </a:pPr>
            <a:r>
              <a:rPr lang="en-US" altLang="zh-CN">
                <a:sym typeface="+mn-ea"/>
              </a:rPr>
              <a:t>deliber</a:t>
            </a:r>
            <a:r>
              <a:rPr lang="en-US" altLang="zh-CN">
                <a:sym typeface="+mn-ea"/>
              </a:rPr>
              <a:t>ately embarrassing the robot: </a:t>
            </a:r>
            <a:r>
              <a:rPr lang="en-US" altLang="zh-CN">
                <a:sym typeface="+mn-ea"/>
              </a:rPr>
              <a:t>someone blocking the robot forwarding</a:t>
            </a:r>
            <a:endParaRPr lang="en-US" altLang="zh-CN"/>
          </a:p>
          <a:p>
            <a:r>
              <a:rPr lang="en-US" altLang="zh-CN" b="1">
                <a:sym typeface="+mn-ea"/>
              </a:rPr>
              <a:t>Challenge 2:</a:t>
            </a:r>
            <a:r>
              <a:rPr lang="en-US" altLang="zh-CN">
                <a:sym typeface="+mn-ea"/>
              </a:rPr>
              <a:t> </a:t>
            </a:r>
            <a:endParaRPr lang="en-US" altLang="zh-CN"/>
          </a:p>
          <a:p>
            <a:r>
              <a:rPr lang="en-US" altLang="zh-CN">
                <a:sym typeface="+mn-ea"/>
              </a:rPr>
              <a:t>How to model </a:t>
            </a:r>
            <a:r>
              <a:rPr lang="en-US" altLang="zh-CN">
                <a:sym typeface="+mn-ea"/>
              </a:rPr>
              <a:t>non-target sounding objects in simulator or in reality</a:t>
            </a:r>
            <a:r>
              <a:rPr lang="en-US" altLang="zh-CN">
                <a:sym typeface="+mn-ea"/>
              </a:rPr>
              <a:t>?  There are no such setting existed!</a:t>
            </a:r>
            <a:endParaRPr lang="en-US">
              <a:solidFill>
                <a:schemeClr val="accent5">
                  <a:lumMod val="50000"/>
                </a:schemeClr>
              </a:solidFill>
            </a:endParaRPr>
          </a:p>
        </p:txBody>
      </p:sp>
      <p:sp>
        <p:nvSpPr>
          <p:cNvPr id="303" name="Text Placeholder 302"/>
          <p:cNvSpPr>
            <a:spLocks noGrp="1"/>
          </p:cNvSpPr>
          <p:nvPr>
            <p:ph type="body" sz="quarter" idx="20"/>
          </p:nvPr>
        </p:nvSpPr>
        <p:spPr>
          <a:xfrm>
            <a:off x="605773" y="7881938"/>
            <a:ext cx="6700308" cy="448310"/>
          </a:xfrm>
        </p:spPr>
        <p:txBody>
          <a:bodyPr/>
          <a:lstStyle/>
          <a:p>
            <a:r>
              <a:rPr lang="en-US" altLang="zh-CN">
                <a:latin typeface="Times New Roman" panose="02020603050405020304" pitchFamily="18" charset="0"/>
                <a:cs typeface="Times New Roman" panose="02020603050405020304" pitchFamily="18" charset="0"/>
                <a:sym typeface="+mn-ea"/>
              </a:rPr>
              <a:t>Challenge </a:t>
            </a:r>
            <a:endParaRPr lang="en-US">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07" name="Text Placeholder 306"/>
          <p:cNvSpPr>
            <a:spLocks noGrp="1"/>
          </p:cNvSpPr>
          <p:nvPr>
            <p:ph type="body" sz="quarter" idx="24"/>
          </p:nvPr>
        </p:nvSpPr>
        <p:spPr>
          <a:xfrm>
            <a:off x="7724776" y="8892434"/>
            <a:ext cx="13813366" cy="448310"/>
          </a:xfrm>
        </p:spPr>
        <p:txBody>
          <a:bodyPr/>
          <a:lstStyle/>
          <a:p>
            <a:r>
              <a:rPr lang="en-US">
                <a:solidFill>
                  <a:schemeClr val="accent5">
                    <a:lumMod val="50000"/>
                  </a:schemeClr>
                </a:solidFill>
              </a:rPr>
              <a:t>Results</a:t>
            </a:r>
            <a:endParaRPr lang="en-US">
              <a:solidFill>
                <a:schemeClr val="accent5">
                  <a:lumMod val="50000"/>
                </a:schemeClr>
              </a:solidFill>
            </a:endParaRPr>
          </a:p>
        </p:txBody>
      </p:sp>
      <p:sp>
        <p:nvSpPr>
          <p:cNvPr id="308" name="Text Placeholder 307"/>
          <p:cNvSpPr>
            <a:spLocks noGrp="1"/>
          </p:cNvSpPr>
          <p:nvPr>
            <p:ph type="body" sz="quarter" idx="25"/>
          </p:nvPr>
        </p:nvSpPr>
        <p:spPr>
          <a:xfrm>
            <a:off x="21961890" y="7099171"/>
            <a:ext cx="6698012" cy="448310"/>
          </a:xfrm>
        </p:spPr>
        <p:txBody>
          <a:bodyPr/>
          <a:lstStyle/>
          <a:p>
            <a:r>
              <a:rPr lang="en-US">
                <a:solidFill>
                  <a:schemeClr val="accent5">
                    <a:lumMod val="50000"/>
                  </a:schemeClr>
                </a:solidFill>
              </a:rPr>
              <a:t>Conclusion</a:t>
            </a:r>
            <a:endParaRPr lang="en-US">
              <a:solidFill>
                <a:schemeClr val="accent5">
                  <a:lumMod val="50000"/>
                </a:schemeClr>
              </a:solidFill>
            </a:endParaRPr>
          </a:p>
        </p:txBody>
      </p:sp>
      <p:sp>
        <p:nvSpPr>
          <p:cNvPr id="309" name="Text Placeholder 308"/>
          <p:cNvSpPr>
            <a:spLocks noGrp="1"/>
          </p:cNvSpPr>
          <p:nvPr>
            <p:ph type="body" sz="quarter" idx="26"/>
          </p:nvPr>
        </p:nvSpPr>
        <p:spPr>
          <a:xfrm>
            <a:off x="21961890" y="7559597"/>
            <a:ext cx="6698012" cy="2983865"/>
          </a:xfrm>
        </p:spPr>
        <p:txBody>
          <a:bodyPr/>
          <a:lstStyle/>
          <a:p>
            <a:pPr marL="285750" indent="-285750" algn="l">
              <a:buClrTx/>
              <a:buSzTx/>
              <a:buFont typeface="Arial" panose="020B0604020202020204" pitchFamily="34" charset="0"/>
              <a:buChar char="•"/>
            </a:pPr>
            <a:r>
              <a:rPr lang="en-US">
                <a:solidFill>
                  <a:schemeClr val="accent5">
                    <a:lumMod val="50000"/>
                  </a:schemeClr>
                </a:solidFill>
              </a:rPr>
              <a:t> This paper proposes a game where an agent competes with a sound attacker in an acoustical intervention environment. </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We have designed various games of different complexity levels by changing the attack policy regarding the position, sound volume, and sound category. </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Interestingly, we find that the policy of an agent trained in acoustically complex environments can still perform promisingly in acoustically simple settings, but not vice versa. </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 This observation necessitates our contribution in bridging the gap between audio-visual navigation research and its real-world applications. </a:t>
            </a:r>
            <a:endParaRPr lang="en-US">
              <a:solidFill>
                <a:schemeClr val="accent5">
                  <a:lumMod val="50000"/>
                </a:schemeClr>
              </a:solidFill>
            </a:endParaRPr>
          </a:p>
          <a:p>
            <a:pPr marL="285750" indent="-285750" algn="l">
              <a:buClrTx/>
              <a:buSzTx/>
              <a:buFont typeface="Arial" panose="020B0604020202020204" pitchFamily="34" charset="0"/>
              <a:buChar char="•"/>
            </a:pPr>
            <a:r>
              <a:rPr lang="en-US">
                <a:solidFill>
                  <a:schemeClr val="accent5">
                    <a:lumMod val="50000"/>
                  </a:schemeClr>
                </a:solidFill>
              </a:rPr>
              <a:t> A complete set of ablation studies is also carried out to verify the optimal choice of our model design and training algorithm. </a:t>
            </a:r>
            <a:endParaRPr lang="en-US">
              <a:solidFill>
                <a:schemeClr val="accent5">
                  <a:lumMod val="50000"/>
                </a:schemeClr>
              </a:solidFill>
            </a:endParaRPr>
          </a:p>
        </p:txBody>
      </p:sp>
      <p:sp>
        <p:nvSpPr>
          <p:cNvPr id="310" name="Text Placeholder 309"/>
          <p:cNvSpPr>
            <a:spLocks noGrp="1"/>
          </p:cNvSpPr>
          <p:nvPr>
            <p:ph type="body" sz="quarter" idx="27"/>
          </p:nvPr>
        </p:nvSpPr>
        <p:spPr>
          <a:xfrm>
            <a:off x="21961890" y="10565080"/>
            <a:ext cx="6698012" cy="448310"/>
          </a:xfrm>
        </p:spPr>
        <p:txBody>
          <a:bodyPr/>
          <a:lstStyle/>
          <a:p>
            <a:r>
              <a:rPr lang="en-US">
                <a:solidFill>
                  <a:schemeClr val="accent5">
                    <a:lumMod val="50000"/>
                  </a:schemeClr>
                </a:solidFill>
              </a:rPr>
              <a:t>Reference</a:t>
            </a:r>
            <a:endParaRPr lang="en-US">
              <a:solidFill>
                <a:schemeClr val="accent5">
                  <a:lumMod val="50000"/>
                </a:schemeClr>
              </a:solidFill>
            </a:endParaRPr>
          </a:p>
        </p:txBody>
      </p:sp>
      <p:sp>
        <p:nvSpPr>
          <p:cNvPr id="311" name="Text Placeholder 310"/>
          <p:cNvSpPr>
            <a:spLocks noGrp="1"/>
          </p:cNvSpPr>
          <p:nvPr>
            <p:ph type="body" sz="quarter" idx="28"/>
          </p:nvPr>
        </p:nvSpPr>
        <p:spPr>
          <a:xfrm>
            <a:off x="21972279" y="10953116"/>
            <a:ext cx="6701366" cy="1737360"/>
          </a:xfrm>
        </p:spPr>
        <p:txBody>
          <a:bodyPr/>
          <a:lstStyle/>
          <a:p>
            <a:pPr algn="l">
              <a:buClrTx/>
              <a:buSzTx/>
              <a:buNone/>
            </a:pPr>
            <a:r>
              <a:rPr lang="en-US">
                <a:sym typeface="+mn-ea"/>
              </a:rPr>
              <a:t>[1] C. Chen*, U. Jain*, et al., SoundSpaces: Audio-Visual Navigation in 3D Environments, ECCV 2020</a:t>
            </a:r>
            <a:endParaRPr lang="en-US"/>
          </a:p>
          <a:p>
            <a:pPr algn="l">
              <a:buClrTx/>
              <a:buSzTx/>
              <a:buNone/>
            </a:pPr>
            <a:r>
              <a:rPr lang="en-US">
                <a:sym typeface="+mn-ea"/>
              </a:rPr>
              <a:t>[2] The Replica Dataset: A Digital Replica of Indoor Spaces, Straub et al., arXiv, 2019 </a:t>
            </a:r>
            <a:endParaRPr lang="en-US"/>
          </a:p>
          <a:p>
            <a:pPr algn="l">
              <a:buClrTx/>
              <a:buSzTx/>
              <a:buNone/>
            </a:pPr>
            <a:r>
              <a:rPr lang="en-US">
                <a:sym typeface="+mn-ea"/>
              </a:rPr>
              <a:t>[3] Matterport3D: Learning from RGB-D Data in Indoor Environments, Chang et al., 3DV, 2017</a:t>
            </a:r>
            <a:endParaRPr lang="en-US">
              <a:solidFill>
                <a:schemeClr val="accent5">
                  <a:lumMod val="50000"/>
                </a:schemeClr>
              </a:solidFill>
            </a:endParaRPr>
          </a:p>
        </p:txBody>
      </p:sp>
      <p:sp>
        <p:nvSpPr>
          <p:cNvPr id="312" name="Text Placeholder 311"/>
          <p:cNvSpPr>
            <a:spLocks noGrp="1"/>
          </p:cNvSpPr>
          <p:nvPr>
            <p:ph type="body" sz="quarter" idx="29"/>
          </p:nvPr>
        </p:nvSpPr>
        <p:spPr>
          <a:xfrm>
            <a:off x="21973955" y="12829887"/>
            <a:ext cx="6698012" cy="448310"/>
          </a:xfrm>
        </p:spPr>
        <p:txBody>
          <a:bodyPr/>
          <a:lstStyle/>
          <a:p>
            <a:r>
              <a:rPr lang="en-US">
                <a:solidFill>
                  <a:schemeClr val="accent5">
                    <a:lumMod val="50000"/>
                  </a:schemeClr>
                </a:solidFill>
              </a:rPr>
              <a:t>Project &amp; Code</a:t>
            </a:r>
            <a:endParaRPr lang="en-US">
              <a:solidFill>
                <a:schemeClr val="accent5">
                  <a:lumMod val="50000"/>
                </a:schemeClr>
              </a:solidFill>
            </a:endParaRPr>
          </a:p>
        </p:txBody>
      </p:sp>
      <p:sp>
        <p:nvSpPr>
          <p:cNvPr id="313" name="Text Placeholder 312"/>
          <p:cNvSpPr>
            <a:spLocks noGrp="1"/>
          </p:cNvSpPr>
          <p:nvPr>
            <p:ph type="body" sz="quarter" idx="30"/>
          </p:nvPr>
        </p:nvSpPr>
        <p:spPr>
          <a:xfrm>
            <a:off x="24007445" y="13290550"/>
            <a:ext cx="2787015" cy="490855"/>
          </a:xfrm>
        </p:spPr>
        <p:txBody>
          <a:bodyPr wrap="square"/>
          <a:lstStyle/>
          <a:p>
            <a:r>
              <a:rPr lang="en-US">
                <a:solidFill>
                  <a:schemeClr val="accent5">
                    <a:lumMod val="50000"/>
                  </a:schemeClr>
                </a:solidFill>
              </a:rPr>
              <a:t>https://yyf17.github.io/SAAVN</a:t>
            </a:r>
            <a:endParaRPr lang="en-US">
              <a:solidFill>
                <a:schemeClr val="accent5">
                  <a:lumMod val="50000"/>
                </a:schemeClr>
              </a:solidFill>
            </a:endParaRPr>
          </a:p>
        </p:txBody>
      </p:sp>
      <p:sp>
        <p:nvSpPr>
          <p:cNvPr id="351" name="Text Placeholder 350"/>
          <p:cNvSpPr>
            <a:spLocks noGrp="1"/>
          </p:cNvSpPr>
          <p:nvPr>
            <p:ph type="body" sz="quarter" idx="150"/>
          </p:nvPr>
        </p:nvSpPr>
        <p:spPr/>
        <p:txBody>
          <a:bodyPr>
            <a:normAutofit fontScale="72500"/>
          </a:bodyPr>
          <a:lstStyle/>
          <a:p>
            <a:r>
              <a:rPr lang="zh-CN" altLang="en-US">
                <a:sym typeface="+mn-ea"/>
              </a:rPr>
              <a:t>Yinfeng Yu</a:t>
            </a:r>
            <a:r>
              <a:rPr lang="zh-CN" altLang="en-US" baseline="30000">
                <a:sym typeface="+mn-ea"/>
              </a:rPr>
              <a:t>1,</a:t>
            </a:r>
            <a:r>
              <a:rPr lang="en-US" altLang="zh-CN" baseline="30000">
                <a:sym typeface="+mn-ea"/>
              </a:rPr>
              <a:t>3</a:t>
            </a:r>
            <a:r>
              <a:rPr lang="zh-CN" altLang="en-US">
                <a:sym typeface="+mn-ea"/>
              </a:rPr>
              <a:t>, Wenbing Huang</a:t>
            </a:r>
            <a:r>
              <a:rPr lang="en-US" altLang="zh-CN" baseline="30000">
                <a:sym typeface="+mn-ea"/>
              </a:rPr>
              <a:t>2</a:t>
            </a:r>
            <a:r>
              <a:rPr lang="zh-CN" altLang="en-US">
                <a:sym typeface="+mn-ea"/>
              </a:rPr>
              <a:t>, Fuchun Sun</a:t>
            </a:r>
            <a:r>
              <a:rPr lang="en-US" altLang="zh-CN" baseline="30000">
                <a:sym typeface="+mn-ea"/>
              </a:rPr>
              <a:t>*</a:t>
            </a:r>
            <a:r>
              <a:rPr lang="zh-CN" altLang="en-US" baseline="30000">
                <a:sym typeface="+mn-ea"/>
              </a:rPr>
              <a:t>1</a:t>
            </a:r>
            <a:r>
              <a:rPr lang="zh-CN" altLang="en-US">
                <a:sym typeface="+mn-ea"/>
              </a:rPr>
              <a:t>, Changan Chen</a:t>
            </a:r>
            <a:r>
              <a:rPr lang="en-US" altLang="zh-CN" baseline="30000">
                <a:sym typeface="+mn-ea"/>
              </a:rPr>
              <a:t>4</a:t>
            </a:r>
            <a:r>
              <a:rPr lang="zh-CN" altLang="en-US">
                <a:sym typeface="+mn-ea"/>
              </a:rPr>
              <a:t>, Yikai Wang</a:t>
            </a:r>
            <a:r>
              <a:rPr lang="zh-CN" altLang="en-US" baseline="30000">
                <a:sym typeface="+mn-ea"/>
              </a:rPr>
              <a:t>1</a:t>
            </a:r>
            <a:r>
              <a:rPr lang="en-US" altLang="zh-CN" baseline="30000">
                <a:sym typeface="+mn-ea"/>
              </a:rPr>
              <a:t>,5</a:t>
            </a:r>
            <a:r>
              <a:rPr lang="zh-CN" altLang="en-US">
                <a:sym typeface="+mn-ea"/>
              </a:rPr>
              <a:t>, Xiaohong Liu</a:t>
            </a:r>
            <a:r>
              <a:rPr lang="zh-CN" altLang="en-US" baseline="30000">
                <a:sym typeface="+mn-ea"/>
              </a:rPr>
              <a:t>1</a:t>
            </a:r>
            <a:endParaRPr lang="zh-CN" altLang="en-US" baseline="30000"/>
          </a:p>
          <a:p>
            <a:endParaRPr lang="en-US">
              <a:solidFill>
                <a:schemeClr val="accent5">
                  <a:lumMod val="50000"/>
                </a:schemeClr>
              </a:solidFill>
            </a:endParaRPr>
          </a:p>
        </p:txBody>
      </p:sp>
      <p:sp>
        <p:nvSpPr>
          <p:cNvPr id="352" name="Text Placeholder 351"/>
          <p:cNvSpPr>
            <a:spLocks noGrp="1"/>
          </p:cNvSpPr>
          <p:nvPr>
            <p:ph type="body" sz="quarter" idx="184"/>
          </p:nvPr>
        </p:nvSpPr>
        <p:spPr/>
        <p:txBody>
          <a:bodyPr>
            <a:normAutofit fontScale="45000"/>
          </a:bodyPr>
          <a:lstStyle/>
          <a:p>
            <a:pPr algn="ctr"/>
            <a:r>
              <a:rPr lang="zh-CN" altLang="en-US" baseline="30000">
                <a:sym typeface="+mn-ea"/>
              </a:rPr>
              <a:t>1</a:t>
            </a:r>
            <a:r>
              <a:rPr lang="zh-CN" altLang="en-US">
                <a:sym typeface="+mn-ea"/>
              </a:rPr>
              <a:t>Beijing National Research Center for Information Science and Technology</a:t>
            </a:r>
            <a:r>
              <a:rPr lang="en-US" altLang="zh-CN">
                <a:sym typeface="+mn-ea"/>
              </a:rPr>
              <a:t> </a:t>
            </a:r>
            <a:r>
              <a:rPr lang="zh-CN" altLang="en-US">
                <a:sym typeface="+mn-ea"/>
              </a:rPr>
              <a:t>(BNRist),State Key Lab on Intelligent Technology and Systems,Department of Computer Science and Technology, Tsinghua University</a:t>
            </a:r>
            <a:endParaRPr lang="zh-CN" altLang="en-US"/>
          </a:p>
          <a:p>
            <a:pPr algn="ctr"/>
            <a:r>
              <a:rPr lang="en-US" altLang="zh-CN" baseline="30000">
                <a:sym typeface="+mn-ea"/>
              </a:rPr>
              <a:t>2</a:t>
            </a:r>
            <a:r>
              <a:rPr lang="zh-CN" altLang="en-US">
                <a:sym typeface="+mn-ea"/>
              </a:rPr>
              <a:t>Institute for AI Industry Research (AIR), Tsinghua University</a:t>
            </a:r>
            <a:r>
              <a:rPr lang="en-US" altLang="zh-CN">
                <a:sym typeface="+mn-ea"/>
              </a:rPr>
              <a:t>    </a:t>
            </a:r>
            <a:r>
              <a:rPr lang="en-US" altLang="zh-CN" baseline="30000">
                <a:sym typeface="+mn-ea"/>
              </a:rPr>
              <a:t>3</a:t>
            </a:r>
            <a:r>
              <a:rPr lang="zh-CN" altLang="en-US">
                <a:sym typeface="+mn-ea"/>
              </a:rPr>
              <a:t>College of Information Science and Engineering, Xinjiang University</a:t>
            </a:r>
            <a:r>
              <a:rPr lang="en-US" altLang="zh-CN">
                <a:sym typeface="+mn-ea"/>
              </a:rPr>
              <a:t>    </a:t>
            </a:r>
            <a:r>
              <a:rPr lang="en-US" altLang="zh-CN" baseline="30000">
                <a:sym typeface="+mn-ea"/>
              </a:rPr>
              <a:t>4</a:t>
            </a:r>
            <a:r>
              <a:rPr lang="zh-CN" altLang="en-US">
                <a:sym typeface="+mn-ea"/>
              </a:rPr>
              <a:t>UT Austin</a:t>
            </a:r>
            <a:r>
              <a:rPr lang="en-US" altLang="zh-CN">
                <a:sym typeface="+mn-ea"/>
              </a:rPr>
              <a:t>      </a:t>
            </a:r>
            <a:r>
              <a:rPr lang="en-US" altLang="zh-CN" baseline="30000">
                <a:sym typeface="+mn-ea"/>
              </a:rPr>
              <a:t>5 </a:t>
            </a:r>
            <a:r>
              <a:rPr lang="en-US" altLang="zh-CN">
                <a:sym typeface="+mn-ea"/>
              </a:rPr>
              <a:t>JD Explore Academy, JD.com</a:t>
            </a:r>
            <a:endParaRPr lang="en-US" altLang="zh-CN"/>
          </a:p>
          <a:p>
            <a:endParaRPr lang="en-US">
              <a:solidFill>
                <a:schemeClr val="accent5">
                  <a:lumMod val="50000"/>
                </a:schemeClr>
              </a:solidFill>
            </a:endParaRPr>
          </a:p>
        </p:txBody>
      </p:sp>
      <p:sp>
        <p:nvSpPr>
          <p:cNvPr id="353" name="Text Placeholder 352"/>
          <p:cNvSpPr>
            <a:spLocks noGrp="1"/>
          </p:cNvSpPr>
          <p:nvPr>
            <p:ph type="body" sz="quarter" idx="185"/>
          </p:nvPr>
        </p:nvSpPr>
        <p:spPr/>
        <p:txBody>
          <a:bodyPr>
            <a:normAutofit lnSpcReduction="10000"/>
          </a:bodyPr>
          <a:lstStyle/>
          <a:p>
            <a:r>
              <a:rPr lang="zh-CN" altLang="en-US">
                <a:latin typeface="Times New Roman" panose="02020603050405020304" pitchFamily="18" charset="0"/>
                <a:cs typeface="Times New Roman" panose="02020603050405020304" pitchFamily="18" charset="0"/>
                <a:sym typeface="+mn-ea"/>
              </a:rPr>
              <a:t>Sound Adversarial Audio-Visual Navigation</a:t>
            </a:r>
            <a:endParaRPr lang="en-US" b="1" dirty="0">
              <a:solidFill>
                <a:schemeClr val="accent5">
                  <a:lumMod val="50000"/>
                </a:schemeClr>
              </a:solidFill>
            </a:endParaRPr>
          </a:p>
        </p:txBody>
      </p:sp>
      <p:sp>
        <p:nvSpPr>
          <p:cNvPr id="4" name="Text Placeholder 301"/>
          <p:cNvSpPr>
            <a:spLocks noGrp="1"/>
          </p:cNvSpPr>
          <p:nvPr/>
        </p:nvSpPr>
        <p:spPr>
          <a:xfrm>
            <a:off x="7839586" y="3342640"/>
            <a:ext cx="6705600" cy="155257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buFont typeface="Arial" panose="020B0604020202020204" pitchFamily="34" charset="0"/>
            </a:pPr>
            <a:r>
              <a:rPr lang="en-US" altLang="zh-CN" b="1">
                <a:sym typeface="+mn-ea"/>
              </a:rPr>
              <a:t>Principle of modeling:</a:t>
            </a:r>
            <a:endParaRPr lang="en-US" altLang="zh-CN" b="1">
              <a:sym typeface="+mn-ea"/>
            </a:endParaRPr>
          </a:p>
          <a:p>
            <a:pPr marL="285750" indent="-285750">
              <a:buFont typeface="Arial" panose="020B0604020202020204" pitchFamily="34" charset="0"/>
              <a:buChar char="•"/>
            </a:pPr>
            <a:r>
              <a:rPr lang="en-US" altLang="zh-CN">
                <a:sym typeface="+mn-ea"/>
              </a:rPr>
              <a:t>Worst case strategy: Regard </a:t>
            </a:r>
            <a:r>
              <a:rPr lang="en-US" altLang="zh-CN">
                <a:sym typeface="+mn-ea"/>
              </a:rPr>
              <a:t>non-target sounding objects as </a:t>
            </a:r>
            <a:r>
              <a:rPr lang="en-US">
                <a:sym typeface="+mn-ea"/>
              </a:rPr>
              <a:t>deliberately embarrassing the robot</a:t>
            </a:r>
            <a:r>
              <a:rPr lang="en-US" altLang="zh-CN">
                <a:sym typeface="+mn-ea"/>
              </a:rPr>
              <a:t>,we called them as sound attacker.</a:t>
            </a:r>
            <a:endParaRPr lang="en-US" altLang="zh-CN">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altLang="zh-CN">
                <a:sym typeface="+mn-ea"/>
              </a:rPr>
              <a:t>Simplify:Only consider the simplest situation,one sound attacker.</a:t>
            </a:r>
            <a:endParaRPr lang="en-US" altLang="zh-CN">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altLang="zh-CN">
                <a:sym typeface="+mn-ea"/>
              </a:rPr>
              <a:t>Zero sum game:One agent,one sound attacker.</a:t>
            </a:r>
            <a:endParaRPr lang="en-US">
              <a:solidFill>
                <a:schemeClr val="accent5">
                  <a:lumMod val="50000"/>
                </a:schemeClr>
              </a:solidFill>
            </a:endParaRPr>
          </a:p>
        </p:txBody>
      </p:sp>
      <p:pic>
        <p:nvPicPr>
          <p:cNvPr id="8" name="图片 7" descr="upload_post_object_v2_463370940"/>
          <p:cNvPicPr>
            <a:picLocks noChangeAspect="1"/>
          </p:cNvPicPr>
          <p:nvPr/>
        </p:nvPicPr>
        <p:blipFill>
          <a:blip r:embed="rId1"/>
          <a:stretch>
            <a:fillRect/>
          </a:stretch>
        </p:blipFill>
        <p:spPr>
          <a:xfrm>
            <a:off x="13783310" y="3350260"/>
            <a:ext cx="2672715" cy="1544955"/>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16653510" y="3594100"/>
                <a:ext cx="4872355" cy="1301115"/>
              </a:xfrm>
              <a:prstGeom prst="rect">
                <a:avLst/>
              </a:prstGeom>
              <a:noFill/>
            </p:spPr>
            <p:txBody>
              <a:bodyPr wrap="square" rtlCol="0" anchor="t">
                <a:spAutoFit/>
              </a:bodyPr>
              <a:p>
                <a:pPr marL="285750" lvl="0" indent="-285750" algn="l" defTabSz="2675255">
                  <a:spcBef>
                    <a:spcPct val="20000"/>
                  </a:spcBef>
                  <a:buClrTx/>
                  <a:buSzTx/>
                  <a:buFont typeface="Arial" panose="020B0604020202020204" pitchFamily="34" charset="0"/>
                  <a:buChar char="•"/>
                </a:pPr>
                <a14:m>
                  <m:oMath xmlns:m="http://schemas.openxmlformats.org/officeDocument/2006/math">
                    <m:r>
                      <a:rPr lang="en-US" altLang="zh-CN" sz="1495">
                        <a:solidFill>
                          <a:schemeClr val="accent5">
                            <a:lumMod val="50000"/>
                          </a:schemeClr>
                        </a:solidFill>
                        <a:latin typeface="Times New Roman" panose="02020603050405020304" pitchFamily="18" charset="0"/>
                        <a:cs typeface="Times New Roman" panose="02020603050405020304" pitchFamily="18" charset="0"/>
                      </a:rPr>
                      <m:t>𝐺</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𝜔</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r</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 </m:t>
                    </m:r>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and</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 </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𝐺</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𝜈</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r</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oMath>
                </a14:m>
                <a:r>
                  <a:rPr lang="en-US" altLang="zh-CN" sz="1495">
                    <a:solidFill>
                      <a:schemeClr val="accent5">
                        <a:lumMod val="50000"/>
                      </a:schemeClr>
                    </a:solidFill>
                    <a:latin typeface="Times New Roman" panose="02020603050405020304" pitchFamily="18" charset="0"/>
                    <a:cs typeface="Times New Roman" panose="02020603050405020304" pitchFamily="18" charset="0"/>
                    <a:sym typeface="+mn-ea"/>
                  </a:rPr>
                  <a:t> are expected discounted, cumulative rewards of the agent and the attacker respectively.</a:t>
                </a:r>
                <a:endParaRPr lang="en-US" altLang="zh-CN" sz="1495">
                  <a:solidFill>
                    <a:schemeClr val="accent5">
                      <a:lumMod val="50000"/>
                    </a:schemeClr>
                  </a:solidFill>
                  <a:latin typeface="Times New Roman" panose="02020603050405020304" pitchFamily="18" charset="0"/>
                  <a:cs typeface="Times New Roman" panose="02020603050405020304" pitchFamily="18" charset="0"/>
                </a:endParaRPr>
              </a:p>
              <a:p>
                <a:pPr marL="285750" lvl="0" indent="-285750" algn="l" defTabSz="2675255">
                  <a:spcBef>
                    <a:spcPct val="20000"/>
                  </a:spcBef>
                  <a:buClrTx/>
                  <a:buSzTx/>
                  <a:buFont typeface="Arial" panose="020B0604020202020204" pitchFamily="34" charset="0"/>
                  <a:buChar char="•"/>
                </a:pPr>
                <a14:m>
                  <m:oMath xmlns:m="http://schemas.openxmlformats.org/officeDocument/2006/math">
                    <m:r>
                      <a:rPr lang="en-US" altLang="zh-CN" sz="1495">
                        <a:solidFill>
                          <a:schemeClr val="accent5">
                            <a:lumMod val="50000"/>
                          </a:schemeClr>
                        </a:solidFill>
                        <a:latin typeface="Times New Roman" panose="02020603050405020304" pitchFamily="18" charset="0"/>
                        <a:cs typeface="Times New Roman" panose="02020603050405020304" pitchFamily="18" charset="0"/>
                      </a:rPr>
                      <m:t>𝐺</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𝜔</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𝜈</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r</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 = [</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𝐺</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𝜔</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r</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 </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𝐺</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𝜈</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r</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oMath>
                </a14:m>
                <a:r>
                  <a:rPr lang="en-US" altLang="zh-CN" sz="1495">
                    <a:solidFill>
                      <a:schemeClr val="accent5">
                        <a:lumMod val="50000"/>
                      </a:schemeClr>
                    </a:solidFill>
                    <a:latin typeface="Times New Roman" panose="02020603050405020304" pitchFamily="18" charset="0"/>
                    <a:cs typeface="Times New Roman" panose="02020603050405020304" pitchFamily="18" charset="0"/>
                    <a:sym typeface="+mn-ea"/>
                  </a:rPr>
                  <a:t>]</a:t>
                </a:r>
                <a:endParaRPr lang="en-US" altLang="zh-CN" sz="1495">
                  <a:solidFill>
                    <a:schemeClr val="accent5">
                      <a:lumMod val="50000"/>
                    </a:schemeClr>
                  </a:solidFill>
                  <a:latin typeface="Times New Roman" panose="02020603050405020304" pitchFamily="18" charset="0"/>
                  <a:cs typeface="Times New Roman" panose="02020603050405020304" pitchFamily="18" charset="0"/>
                </a:endParaRPr>
              </a:p>
              <a:p>
                <a:pPr marL="285750" lvl="0" indent="-285750" algn="l" defTabSz="2675255">
                  <a:spcBef>
                    <a:spcPct val="20000"/>
                  </a:spcBef>
                  <a:buClrTx/>
                  <a:buSzTx/>
                  <a:buFont typeface="Arial" panose="020B0604020202020204" pitchFamily="34" charset="0"/>
                  <a:buChar char="•"/>
                </a:pPr>
                <a14:m>
                  <m:oMath xmlns:m="http://schemas.openxmlformats.org/officeDocument/2006/math">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up>
                    </m:sSup>
                  </m:oMath>
                </a14:m>
                <a:r>
                  <a:rPr lang="en-US" altLang="zh-CN" sz="1495">
                    <a:solidFill>
                      <a:schemeClr val="accent5">
                        <a:lumMod val="50000"/>
                      </a:schemeClr>
                    </a:solidFill>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𝜔</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𝜈</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func>
                      <m:func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funcPr>
                      <m:fName>
                        <m:limLow>
                          <m:limLow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limLowPr>
                          <m:e>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arg</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 </m:t>
                            </m:r>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max</m:t>
                            </m:r>
                          </m:e>
                          <m:lim>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𝜔</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𝜔</m:t>
                                </m:r>
                              </m:sup>
                            </m:sSup>
                          </m:lim>
                        </m:limLow>
                      </m:fName>
                      <m:e>
                        <m:r>
                          <a:rPr lang="en-US" altLang="zh-CN" sz="1495">
                            <a:solidFill>
                              <a:schemeClr val="accent5">
                                <a:lumMod val="50000"/>
                              </a:schemeClr>
                            </a:solidFill>
                            <a:latin typeface="Times New Roman" panose="02020603050405020304" pitchFamily="18" charset="0"/>
                            <a:cs typeface="Times New Roman" panose="02020603050405020304" pitchFamily="18" charset="0"/>
                          </a:rPr>
                          <m:t> { </m:t>
                        </m:r>
                      </m:e>
                    </m:func>
                    <m:func>
                      <m:func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funcPr>
                      <m:fName>
                        <m:limLow>
                          <m:limLow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limLowPr>
                          <m:e>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arg</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 </m:t>
                            </m:r>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min</m:t>
                            </m:r>
                          </m:e>
                          <m:lim>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𝜈</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𝜈</m:t>
                                </m:r>
                              </m:sup>
                            </m:sSup>
                          </m:lim>
                        </m:limLow>
                      </m:fName>
                      <m:e>
                        <m:r>
                          <a:rPr lang="en-US" altLang="zh-CN" sz="1495">
                            <a:solidFill>
                              <a:schemeClr val="accent5">
                                <a:lumMod val="50000"/>
                              </a:schemeClr>
                            </a:solidFill>
                            <a:latin typeface="Times New Roman" panose="02020603050405020304" pitchFamily="18" charset="0"/>
                            <a:cs typeface="Times New Roman" panose="02020603050405020304" pitchFamily="18" charset="0"/>
                          </a:rPr>
                          <m:t> {</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𝐺</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𝜔</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sSup>
                          <m:sSupPr>
                            <m:ctrlPr>
                              <a:rPr lang="en-US" altLang="zh-CN" sz="1495">
                                <a:solidFill>
                                  <a:schemeClr val="accent5">
                                    <a:lumMod val="50000"/>
                                  </a:schemeClr>
                                </a:solidFill>
                                <a:latin typeface="Times New Roman" panose="02020603050405020304" pitchFamily="18" charset="0"/>
                                <a:cs typeface="Times New Roman" panose="02020603050405020304" pitchFamily="18" charset="0"/>
                              </a:rPr>
                            </m:ctrlPr>
                          </m:sSupPr>
                          <m:e>
                            <m:r>
                              <a:rPr lang="en-US" altLang="zh-CN" sz="1495">
                                <a:solidFill>
                                  <a:schemeClr val="accent5">
                                    <a:lumMod val="50000"/>
                                  </a:schemeClr>
                                </a:solidFill>
                                <a:latin typeface="Times New Roman" panose="02020603050405020304" pitchFamily="18" charset="0"/>
                                <a:cs typeface="Times New Roman" panose="02020603050405020304" pitchFamily="18" charset="0"/>
                              </a:rPr>
                              <m:t>𝜋</m:t>
                            </m:r>
                          </m:e>
                          <m:sup>
                            <m:r>
                              <a:rPr lang="en-US" altLang="zh-CN" sz="1495">
                                <a:solidFill>
                                  <a:schemeClr val="accent5">
                                    <a:lumMod val="50000"/>
                                  </a:schemeClr>
                                </a:solidFill>
                                <a:latin typeface="Times New Roman" panose="02020603050405020304" pitchFamily="18" charset="0"/>
                                <a:cs typeface="Times New Roman" panose="02020603050405020304" pitchFamily="18" charset="0"/>
                              </a:rPr>
                              <m:t>𝜈</m:t>
                            </m:r>
                          </m:sup>
                        </m:sSup>
                        <m:r>
                          <a:rPr lang="en-US" altLang="zh-CN" sz="1495">
                            <a:solidFill>
                              <a:schemeClr val="accent5">
                                <a:lumMod val="50000"/>
                              </a:schemeClr>
                            </a:solidFill>
                            <a:latin typeface="Times New Roman" panose="02020603050405020304" pitchFamily="18" charset="0"/>
                            <a:cs typeface="Times New Roman" panose="02020603050405020304" pitchFamily="18" charset="0"/>
                          </a:rPr>
                          <m:t>,</m:t>
                        </m:r>
                        <m:r>
                          <m:rPr>
                            <m:sty m:val="p"/>
                          </m:rPr>
                          <a:rPr lang="en-US" altLang="zh-CN" sz="1495">
                            <a:solidFill>
                              <a:schemeClr val="accent5">
                                <a:lumMod val="50000"/>
                              </a:schemeClr>
                            </a:solidFill>
                            <a:latin typeface="Times New Roman" panose="02020603050405020304" pitchFamily="18" charset="0"/>
                            <a:cs typeface="Times New Roman" panose="02020603050405020304" pitchFamily="18" charset="0"/>
                          </a:rPr>
                          <m:t>r</m:t>
                        </m:r>
                        <m:r>
                          <a:rPr lang="en-US" altLang="zh-CN" sz="1495">
                            <a:solidFill>
                              <a:schemeClr val="accent5">
                                <a:lumMod val="50000"/>
                              </a:schemeClr>
                            </a:solidFill>
                            <a:latin typeface="Times New Roman" panose="02020603050405020304" pitchFamily="18" charset="0"/>
                            <a:cs typeface="Times New Roman" panose="02020603050405020304" pitchFamily="18" charset="0"/>
                          </a:rPr>
                          <m:t>) }}</m:t>
                        </m:r>
                      </m:e>
                    </m:func>
                  </m:oMath>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6653510" y="3594100"/>
                <a:ext cx="4872355" cy="1301115"/>
              </a:xfrm>
              <a:prstGeom prst="rect">
                <a:avLst/>
              </a:prstGeom>
              <a:blipFill rotWithShape="1">
                <a:blip r:embed="rId2"/>
                <a:stretch>
                  <a:fillRect/>
                </a:stretch>
              </a:blipFill>
            </p:spPr>
            <p:txBody>
              <a:bodyPr/>
              <a:lstStyle/>
              <a:p>
                <a:r>
                  <a:rPr lang="zh-CN" altLang="en-US">
                    <a:noFill/>
                  </a:rPr>
                  <a:t> </a:t>
                </a:r>
              </a:p>
            </p:txBody>
          </p:sp>
        </mc:Fallback>
      </mc:AlternateContent>
      <p:pic>
        <p:nvPicPr>
          <p:cNvPr id="7" name="图片 6" descr="titlefigV5-right-cropped"/>
          <p:cNvPicPr>
            <a:picLocks noChangeAspect="1"/>
          </p:cNvPicPr>
          <p:nvPr/>
        </p:nvPicPr>
        <p:blipFill>
          <a:blip r:embed="rId3"/>
          <a:stretch>
            <a:fillRect/>
          </a:stretch>
        </p:blipFill>
        <p:spPr>
          <a:xfrm>
            <a:off x="695960" y="13820140"/>
            <a:ext cx="6540500" cy="2026285"/>
          </a:xfrm>
          <a:prstGeom prst="rect">
            <a:avLst/>
          </a:prstGeom>
        </p:spPr>
      </p:pic>
      <mc:AlternateContent xmlns:mc="http://schemas.openxmlformats.org/markup-compatibility/2006">
        <mc:Choice xmlns:a14="http://schemas.microsoft.com/office/drawing/2010/main" Requires="a14">
          <p:sp>
            <p:nvSpPr>
              <p:cNvPr id="18" name="Text Placeholder 301"/>
              <p:cNvSpPr>
                <a:spLocks noGrp="1"/>
              </p:cNvSpPr>
              <p:nvPr/>
            </p:nvSpPr>
            <p:spPr>
              <a:xfrm>
                <a:off x="18085435" y="5814695"/>
                <a:ext cx="3457575" cy="261429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pPr algn="l"/>
                <a:r>
                  <a:rPr lang="en-US" altLang="zh-CN">
                    <a:sym typeface="+mn-ea"/>
                  </a:rPr>
                  <a:t>The agent and the sound attacker first encode observations and learn state representation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𝑠</m:t>
                        </m:r>
                      </m:e>
                      <m:sub>
                        <m:r>
                          <a:rPr lang="en-US" altLang="zh-CN" i="1">
                            <a:latin typeface="Cambria Math" panose="02040503050406030204" charset="0"/>
                            <a:cs typeface="Cambria Math" panose="02040503050406030204" charset="0"/>
                          </a:rPr>
                          <m:t>𝑡</m:t>
                        </m:r>
                      </m:sub>
                    </m:sSub>
                  </m:oMath>
                </a14:m>
                <a:r>
                  <a:rPr lang="en-US" altLang="zh-CN">
                    <a:sym typeface="+mn-ea"/>
                  </a:rPr>
                  <a:t> respectively. </a:t>
                </a:r>
                <a:endParaRPr lang="en-US" altLang="zh-CN">
                  <a:latin typeface="Times New Roman" panose="02020603050405020304" pitchFamily="18" charset="0"/>
                  <a:cs typeface="Times New Roman" panose="02020603050405020304" pitchFamily="18" charset="0"/>
                  <a:sym typeface="+mn-ea"/>
                </a:endParaRPr>
              </a:p>
              <a:p>
                <a:pPr algn="l"/>
                <a:r>
                  <a:rPr lang="en-US" altLang="zh-CN">
                    <a:sym typeface="+mn-ea"/>
                  </a:rPr>
                  <a:t>Then,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𝑠</m:t>
                        </m:r>
                      </m:e>
                      <m:sub>
                        <m:r>
                          <a:rPr lang="en-US" altLang="zh-CN" i="1">
                            <a:latin typeface="Cambria Math" panose="02040503050406030204" charset="0"/>
                            <a:cs typeface="Cambria Math" panose="02040503050406030204" charset="0"/>
                          </a:rPr>
                          <m:t>𝑡</m:t>
                        </m:r>
                      </m:sub>
                    </m:sSub>
                  </m:oMath>
                </a14:m>
                <a:r>
                  <a:rPr lang="en-US" altLang="zh-CN">
                    <a:sym typeface="+mn-ea"/>
                  </a:rPr>
                  <a:t> are fed to actor</a:t>
                </a:r>
                <a:r>
                  <a:rPr lang="zh-CN" altLang="en-US">
                    <a:sym typeface="+mn-ea"/>
                  </a:rPr>
                  <a:t>-</a:t>
                </a:r>
                <a:r>
                  <a:rPr lang="en-US" altLang="zh-CN">
                    <a:sym typeface="+mn-ea"/>
                  </a:rPr>
                  <a:t>critic networks, which predicts the next action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𝜔</m:t>
                        </m:r>
                      </m:sup>
                    </m:sSubSup>
                  </m:oMath>
                </a14:m>
                <a:r>
                  <a:rPr lang="en-US" altLang="zh-CN">
                    <a:sym typeface="+mn-ea"/>
                  </a:rPr>
                  <a:t> and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𝜈</m:t>
                        </m:r>
                      </m:sup>
                    </m:sSubSup>
                  </m:oMath>
                </a14:m>
                <a:r>
                  <a:rPr lang="en-US" altLang="zh-CN">
                    <a:sym typeface="+mn-ea"/>
                  </a:rPr>
                  <a:t> . Both the agent and the sound attacker receive their rewards from the environment.The sum of their rewards are zero.</a:t>
                </a:r>
                <a:endParaRPr lang="en-US">
                  <a:solidFill>
                    <a:schemeClr val="accent5">
                      <a:lumMod val="50000"/>
                    </a:schemeClr>
                  </a:solidFill>
                </a:endParaRPr>
              </a:p>
            </p:txBody>
          </p:sp>
        </mc:Choice>
        <mc:Fallback>
          <p:sp>
            <p:nvSpPr>
              <p:cNvPr id="18" name="Text Placeholder 301"/>
              <p:cNvSpPr>
                <a:spLocks noRot="1" noChangeAspect="1" noMove="1" noResize="1" noEditPoints="1" noAdjustHandles="1" noChangeArrowheads="1" noChangeShapeType="1" noTextEdit="1"/>
              </p:cNvSpPr>
              <p:nvPr/>
            </p:nvSpPr>
            <p:spPr>
              <a:xfrm>
                <a:off x="18085435" y="5814695"/>
                <a:ext cx="3457575" cy="2614295"/>
              </a:xfrm>
              <a:prstGeom prst="rect">
                <a:avLst/>
              </a:prstGeom>
              <a:blipFill rotWithShape="1">
                <a:blip r:embed="rId4"/>
                <a:stretch>
                  <a:fillRect/>
                </a:stretch>
              </a:blipFill>
            </p:spPr>
            <p:txBody>
              <a:bodyPr/>
              <a:lstStyle/>
              <a:p>
                <a:r>
                  <a:rPr lang="zh-CN" altLang="en-US">
                    <a:noFill/>
                  </a:rPr>
                  <a:t> </a:t>
                </a:r>
              </a:p>
            </p:txBody>
          </p:sp>
        </mc:Fallback>
      </mc:AlternateContent>
      <p:pic>
        <p:nvPicPr>
          <p:cNvPr id="19" name="图片 18" descr="upload_post_object_v2_713580123"/>
          <p:cNvPicPr>
            <a:picLocks noChangeAspect="1"/>
          </p:cNvPicPr>
          <p:nvPr/>
        </p:nvPicPr>
        <p:blipFill>
          <a:blip r:embed="rId5"/>
          <a:stretch>
            <a:fillRect/>
          </a:stretch>
        </p:blipFill>
        <p:spPr>
          <a:xfrm>
            <a:off x="8138160" y="5777230"/>
            <a:ext cx="9197340" cy="3081655"/>
          </a:xfrm>
          <a:prstGeom prst="rect">
            <a:avLst/>
          </a:prstGeom>
        </p:spPr>
      </p:pic>
      <p:pic>
        <p:nvPicPr>
          <p:cNvPr id="22" name="图片 21"/>
          <p:cNvPicPr>
            <a:picLocks noChangeAspect="1"/>
          </p:cNvPicPr>
          <p:nvPr/>
        </p:nvPicPr>
        <p:blipFill>
          <a:blip r:embed="rId6"/>
          <a:stretch>
            <a:fillRect/>
          </a:stretch>
        </p:blipFill>
        <p:spPr>
          <a:xfrm>
            <a:off x="7839710" y="10081895"/>
            <a:ext cx="3866515" cy="1518285"/>
          </a:xfrm>
          <a:prstGeom prst="rect">
            <a:avLst/>
          </a:prstGeom>
        </p:spPr>
      </p:pic>
      <p:sp>
        <p:nvSpPr>
          <p:cNvPr id="23" name="文本框 22"/>
          <p:cNvSpPr txBox="1"/>
          <p:nvPr/>
        </p:nvSpPr>
        <p:spPr>
          <a:xfrm>
            <a:off x="7755255" y="9618345"/>
            <a:ext cx="4484370" cy="598805"/>
          </a:xfrm>
          <a:prstGeom prst="rect">
            <a:avLst/>
          </a:prstGeom>
          <a:noFill/>
        </p:spPr>
        <p:txBody>
          <a:bodyPr wrap="square" rtlCol="0">
            <a:spAutoFit/>
          </a:bodyPr>
          <a:p>
            <a:pPr algn="l" defTabSz="2675255">
              <a:spcBef>
                <a:spcPct val="20000"/>
              </a:spcBef>
              <a:buClrTx/>
              <a:buSzTx/>
              <a:buNone/>
            </a:pPr>
            <a:r>
              <a:rPr lang="en-US" altLang="zh-CN" sz="1495">
                <a:solidFill>
                  <a:schemeClr val="accent5">
                    <a:lumMod val="50000"/>
                  </a:schemeClr>
                </a:solidFill>
                <a:latin typeface="Times New Roman" panose="02020603050405020304" pitchFamily="18" charset="0"/>
                <a:cs typeface="Times New Roman" panose="02020603050405020304" pitchFamily="18" charset="0"/>
              </a:rPr>
              <a:t>Performance under (SPL (↑)/Rmean (↑)) metrics </a:t>
            </a:r>
            <a:endParaRPr lang="en-US" altLang="zh-CN" sz="1495">
              <a:solidFill>
                <a:schemeClr val="accent5">
                  <a:lumMod val="50000"/>
                </a:schemeClr>
              </a:solidFill>
              <a:latin typeface="Times New Roman" panose="02020603050405020304" pitchFamily="18" charset="0"/>
              <a:cs typeface="Times New Roman" panose="02020603050405020304" pitchFamily="18" charset="0"/>
            </a:endParaRPr>
          </a:p>
          <a:p>
            <a:pPr algn="l" defTabSz="2675255">
              <a:spcBef>
                <a:spcPct val="20000"/>
              </a:spcBef>
              <a:buClrTx/>
              <a:buSzTx/>
              <a:buNone/>
            </a:pPr>
            <a:r>
              <a:rPr lang="en-US" altLang="zh-CN" sz="1495">
                <a:solidFill>
                  <a:schemeClr val="accent5">
                    <a:lumMod val="50000"/>
                  </a:schemeClr>
                </a:solidFill>
                <a:latin typeface="Times New Roman" panose="02020603050405020304" pitchFamily="18" charset="0"/>
                <a:cs typeface="Times New Roman" panose="02020603050405020304" pitchFamily="18" charset="0"/>
              </a:rPr>
              <a:t>on Replica.</a:t>
            </a:r>
            <a:endParaRPr lang="en-US" altLang="zh-CN" sz="1495">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7"/>
          <a:stretch>
            <a:fillRect/>
          </a:stretch>
        </p:blipFill>
        <p:spPr>
          <a:xfrm>
            <a:off x="7851140" y="12186285"/>
            <a:ext cx="3843655" cy="1218565"/>
          </a:xfrm>
          <a:prstGeom prst="rect">
            <a:avLst/>
          </a:prstGeom>
        </p:spPr>
      </p:pic>
      <p:sp>
        <p:nvSpPr>
          <p:cNvPr id="25" name="文本框 24"/>
          <p:cNvSpPr txBox="1"/>
          <p:nvPr/>
        </p:nvSpPr>
        <p:spPr>
          <a:xfrm>
            <a:off x="7767320" y="11587480"/>
            <a:ext cx="4400550" cy="598805"/>
          </a:xfrm>
          <a:prstGeom prst="rect">
            <a:avLst/>
          </a:prstGeom>
          <a:noFill/>
        </p:spPr>
        <p:txBody>
          <a:bodyPr wrap="none" rtlCol="0">
            <a:spAutoFit/>
          </a:bodyPr>
          <a:p>
            <a:pPr algn="l" defTabSz="2675255">
              <a:spcBef>
                <a:spcPct val="20000"/>
              </a:spcBef>
              <a:buClrTx/>
              <a:buSzTx/>
              <a:buNone/>
            </a:pPr>
            <a:r>
              <a:rPr lang="en-US" altLang="zh-CN" sz="1495">
                <a:solidFill>
                  <a:schemeClr val="accent5">
                    <a:lumMod val="50000"/>
                  </a:schemeClr>
                </a:solidFill>
                <a:latin typeface="Times New Roman" panose="02020603050405020304" pitchFamily="18" charset="0"/>
                <a:cs typeface="Times New Roman" panose="02020603050405020304" pitchFamily="18" charset="0"/>
              </a:rPr>
              <a:t>Performance under under (SPL (↑)/Rmean (↑)) metrics </a:t>
            </a:r>
            <a:endParaRPr lang="en-US" altLang="zh-CN" sz="1495">
              <a:solidFill>
                <a:schemeClr val="accent5">
                  <a:lumMod val="50000"/>
                </a:schemeClr>
              </a:solidFill>
              <a:latin typeface="Times New Roman" panose="02020603050405020304" pitchFamily="18" charset="0"/>
              <a:cs typeface="Times New Roman" panose="02020603050405020304" pitchFamily="18" charset="0"/>
            </a:endParaRPr>
          </a:p>
          <a:p>
            <a:pPr algn="l" defTabSz="2675255">
              <a:spcBef>
                <a:spcPct val="20000"/>
              </a:spcBef>
              <a:buClrTx/>
              <a:buSzTx/>
              <a:buNone/>
            </a:pPr>
            <a:r>
              <a:rPr lang="en-US" altLang="zh-CN" sz="1495">
                <a:solidFill>
                  <a:schemeClr val="accent5">
                    <a:lumMod val="50000"/>
                  </a:schemeClr>
                </a:solidFill>
                <a:latin typeface="Times New Roman" panose="02020603050405020304" pitchFamily="18" charset="0"/>
                <a:cs typeface="Times New Roman" panose="02020603050405020304" pitchFamily="18" charset="0"/>
              </a:rPr>
              <a:t>on Matterport3D.</a:t>
            </a:r>
            <a:endParaRPr lang="en-US" altLang="zh-CN" sz="1495">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26" name="图片 25"/>
          <p:cNvPicPr>
            <a:picLocks noChangeAspect="1"/>
          </p:cNvPicPr>
          <p:nvPr/>
        </p:nvPicPr>
        <p:blipFill>
          <a:blip r:embed="rId8"/>
          <a:stretch>
            <a:fillRect/>
          </a:stretch>
        </p:blipFill>
        <p:spPr>
          <a:xfrm>
            <a:off x="12167870" y="9316720"/>
            <a:ext cx="9321165" cy="3517265"/>
          </a:xfrm>
          <a:prstGeom prst="rect">
            <a:avLst/>
          </a:prstGeom>
        </p:spPr>
      </p:pic>
      <p:sp>
        <p:nvSpPr>
          <p:cNvPr id="27" name="文本框 26"/>
          <p:cNvSpPr txBox="1"/>
          <p:nvPr/>
        </p:nvSpPr>
        <p:spPr>
          <a:xfrm>
            <a:off x="14103350" y="12820650"/>
            <a:ext cx="5878830" cy="321945"/>
          </a:xfrm>
          <a:prstGeom prst="rect">
            <a:avLst/>
          </a:prstGeom>
          <a:noFill/>
        </p:spPr>
        <p:txBody>
          <a:bodyPr wrap="none" rtlCol="0">
            <a:spAutoFit/>
          </a:bodyPr>
          <a:p>
            <a:pPr algn="l"/>
            <a:r>
              <a:rPr lang="en-US" altLang="zh-CN" sz="1495">
                <a:solidFill>
                  <a:schemeClr val="accent5">
                    <a:lumMod val="50000"/>
                  </a:schemeClr>
                </a:solidFill>
                <a:latin typeface="Times New Roman" panose="02020603050405020304" pitchFamily="18" charset="0"/>
                <a:cs typeface="Times New Roman" panose="02020603050405020304" pitchFamily="18" charset="0"/>
              </a:rPr>
              <a:t>Different models in different environments explore trajectories on Replica.</a:t>
            </a:r>
            <a:endParaRPr lang="en-US" altLang="zh-CN" sz="1495">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28" name="图片 27"/>
          <p:cNvPicPr>
            <a:picLocks noChangeAspect="1"/>
          </p:cNvPicPr>
          <p:nvPr/>
        </p:nvPicPr>
        <p:blipFill>
          <a:blip r:embed="rId9"/>
          <a:stretch>
            <a:fillRect/>
          </a:stretch>
        </p:blipFill>
        <p:spPr>
          <a:xfrm>
            <a:off x="12854305" y="13108305"/>
            <a:ext cx="8405495" cy="2496820"/>
          </a:xfrm>
          <a:prstGeom prst="rect">
            <a:avLst/>
          </a:prstGeom>
        </p:spPr>
      </p:pic>
      <p:sp>
        <p:nvSpPr>
          <p:cNvPr id="29" name="文本框 28"/>
          <p:cNvSpPr txBox="1"/>
          <p:nvPr/>
        </p:nvSpPr>
        <p:spPr>
          <a:xfrm>
            <a:off x="15262225" y="15605125"/>
            <a:ext cx="5245735" cy="321945"/>
          </a:xfrm>
          <a:prstGeom prst="rect">
            <a:avLst/>
          </a:prstGeom>
          <a:noFill/>
        </p:spPr>
        <p:txBody>
          <a:bodyPr wrap="square" rtlCol="0" anchor="t">
            <a:spAutoFit/>
          </a:bodyPr>
          <a:p>
            <a:pPr algn="l">
              <a:buClrTx/>
              <a:buSzTx/>
              <a:buFontTx/>
            </a:pPr>
            <a:r>
              <a:rPr lang="en-US" altLang="zh-CN" sz="1495">
                <a:solidFill>
                  <a:schemeClr val="accent5">
                    <a:lumMod val="50000"/>
                  </a:schemeClr>
                </a:solidFill>
                <a:latin typeface="Times New Roman" panose="02020603050405020304" pitchFamily="18" charset="0"/>
                <a:cs typeface="Times New Roman" panose="02020603050405020304" pitchFamily="18" charset="0"/>
              </a:rPr>
              <a:t>Navigation capabilities under different sound attack strengths.</a:t>
            </a:r>
            <a:endParaRPr lang="en-US" altLang="zh-CN" sz="1495">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0" name="图片 29"/>
          <p:cNvPicPr>
            <a:picLocks noChangeAspect="1"/>
          </p:cNvPicPr>
          <p:nvPr/>
        </p:nvPicPr>
        <p:blipFill>
          <a:blip r:embed="rId10"/>
          <a:stretch>
            <a:fillRect/>
          </a:stretch>
        </p:blipFill>
        <p:spPr>
          <a:xfrm>
            <a:off x="22186265" y="2800350"/>
            <a:ext cx="2901950" cy="3014345"/>
          </a:xfrm>
          <a:prstGeom prst="rect">
            <a:avLst/>
          </a:prstGeom>
        </p:spPr>
      </p:pic>
      <p:sp>
        <p:nvSpPr>
          <p:cNvPr id="31" name="文本框 30"/>
          <p:cNvSpPr txBox="1"/>
          <p:nvPr/>
        </p:nvSpPr>
        <p:spPr>
          <a:xfrm>
            <a:off x="22138005" y="5814695"/>
            <a:ext cx="3463290" cy="829945"/>
          </a:xfrm>
          <a:prstGeom prst="rect">
            <a:avLst/>
          </a:prstGeom>
          <a:noFill/>
        </p:spPr>
        <p:txBody>
          <a:bodyPr wrap="square" rtlCol="0" anchor="t">
            <a:spAutoFit/>
          </a:bodyPr>
          <a:p>
            <a:pPr indent="0" algn="l" defTabSz="2675255">
              <a:spcBef>
                <a:spcPct val="20000"/>
              </a:spcBef>
              <a:buClrTx/>
              <a:buSzTx/>
              <a:buNone/>
            </a:pPr>
            <a:r>
              <a:rPr lang="en-US" sz="1495">
                <a:solidFill>
                  <a:schemeClr val="accent5">
                    <a:lumMod val="50000"/>
                  </a:schemeClr>
                </a:solidFill>
                <a:latin typeface="Times New Roman" panose="02020603050405020304" pitchFamily="18" charset="0"/>
                <a:cs typeface="Times New Roman" panose="02020603050405020304" pitchFamily="18" charset="0"/>
              </a:rPr>
              <a:t>Ablation study</a:t>
            </a:r>
            <a:endParaRPr lang="en-US" sz="1495">
              <a:solidFill>
                <a:schemeClr val="accent5">
                  <a:lumMod val="50000"/>
                </a:schemeClr>
              </a:solidFill>
              <a:latin typeface="Times New Roman" panose="02020603050405020304" pitchFamily="18" charset="0"/>
              <a:cs typeface="Times New Roman" panose="02020603050405020304" pitchFamily="18" charset="0"/>
            </a:endParaRPr>
          </a:p>
          <a:p>
            <a:pPr indent="0" algn="l" defTabSz="2675255">
              <a:spcBef>
                <a:spcPct val="20000"/>
              </a:spcBef>
              <a:buClrTx/>
              <a:buSzTx/>
              <a:buNone/>
            </a:pPr>
            <a:r>
              <a:rPr lang="en-US" sz="1495">
                <a:solidFill>
                  <a:schemeClr val="accent5">
                    <a:lumMod val="50000"/>
                  </a:schemeClr>
                </a:solidFill>
                <a:latin typeface="Times New Roman" panose="02020603050405020304" pitchFamily="18" charset="0"/>
                <a:cs typeface="Times New Roman" panose="02020603050405020304" pitchFamily="18" charset="0"/>
              </a:rPr>
              <a:t>Navigation results in acoustically complex environments.</a:t>
            </a:r>
            <a:endParaRPr lang="en-US" sz="1495">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2" name="图片 31"/>
          <p:cNvPicPr>
            <a:picLocks noChangeAspect="1"/>
          </p:cNvPicPr>
          <p:nvPr/>
        </p:nvPicPr>
        <p:blipFill>
          <a:blip r:embed="rId11"/>
          <a:stretch>
            <a:fillRect/>
          </a:stretch>
        </p:blipFill>
        <p:spPr>
          <a:xfrm>
            <a:off x="25354280" y="2872740"/>
            <a:ext cx="3130550" cy="2743200"/>
          </a:xfrm>
          <a:prstGeom prst="rect">
            <a:avLst/>
          </a:prstGeom>
        </p:spPr>
      </p:pic>
      <p:sp>
        <p:nvSpPr>
          <p:cNvPr id="33" name="文本框 32"/>
          <p:cNvSpPr txBox="1"/>
          <p:nvPr/>
        </p:nvSpPr>
        <p:spPr>
          <a:xfrm>
            <a:off x="25862280" y="5922010"/>
            <a:ext cx="2523490" cy="598805"/>
          </a:xfrm>
          <a:prstGeom prst="rect">
            <a:avLst/>
          </a:prstGeom>
          <a:noFill/>
        </p:spPr>
        <p:txBody>
          <a:bodyPr wrap="square" rtlCol="0" anchor="t">
            <a:spAutoFit/>
          </a:bodyPr>
          <a:p>
            <a:pPr algn="l" defTabSz="2675255">
              <a:spcBef>
                <a:spcPct val="20000"/>
              </a:spcBef>
              <a:buClrTx/>
              <a:buSzTx/>
              <a:buNone/>
            </a:pPr>
            <a:r>
              <a:rPr lang="en-US" sz="1495">
                <a:solidFill>
                  <a:schemeClr val="accent5">
                    <a:lumMod val="50000"/>
                  </a:schemeClr>
                </a:solidFill>
                <a:latin typeface="Times New Roman" panose="02020603050405020304" pitchFamily="18" charset="0"/>
                <a:cs typeface="Times New Roman" panose="02020603050405020304" pitchFamily="18" charset="0"/>
                <a:sym typeface="+mn-ea"/>
              </a:rPr>
              <a:t>Ablation study</a:t>
            </a:r>
            <a:endParaRPr lang="en-US" sz="1495">
              <a:solidFill>
                <a:schemeClr val="accent5">
                  <a:lumMod val="50000"/>
                </a:schemeClr>
              </a:solidFill>
              <a:latin typeface="Times New Roman" panose="02020603050405020304" pitchFamily="18" charset="0"/>
              <a:cs typeface="Times New Roman" panose="02020603050405020304" pitchFamily="18" charset="0"/>
            </a:endParaRPr>
          </a:p>
          <a:p>
            <a:pPr algn="l" defTabSz="2675255">
              <a:spcBef>
                <a:spcPct val="20000"/>
              </a:spcBef>
              <a:buClrTx/>
              <a:buSzTx/>
              <a:buNone/>
            </a:pPr>
            <a:r>
              <a:rPr lang="en-US" sz="1495">
                <a:solidFill>
                  <a:schemeClr val="accent5">
                    <a:lumMod val="50000"/>
                  </a:schemeClr>
                </a:solidFill>
                <a:latin typeface="Times New Roman" panose="02020603050405020304" pitchFamily="18" charset="0"/>
                <a:cs typeface="Times New Roman" panose="02020603050405020304" pitchFamily="18" charset="0"/>
              </a:rPr>
              <a:t>Performance affect by volume.</a:t>
            </a:r>
            <a:endParaRPr lang="en-US" sz="1495">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5" name="图片 34"/>
          <p:cNvPicPr>
            <a:picLocks noChangeAspect="1"/>
          </p:cNvPicPr>
          <p:nvPr/>
        </p:nvPicPr>
        <p:blipFill>
          <a:blip r:embed="rId12"/>
          <a:stretch>
            <a:fillRect/>
          </a:stretch>
        </p:blipFill>
        <p:spPr>
          <a:xfrm>
            <a:off x="7767320" y="14411325"/>
            <a:ext cx="4222750" cy="772160"/>
          </a:xfrm>
          <a:prstGeom prst="rect">
            <a:avLst/>
          </a:prstGeom>
        </p:spPr>
      </p:pic>
      <p:sp>
        <p:nvSpPr>
          <p:cNvPr id="36" name="文本框 35"/>
          <p:cNvSpPr txBox="1"/>
          <p:nvPr/>
        </p:nvSpPr>
        <p:spPr>
          <a:xfrm>
            <a:off x="7851140" y="13783945"/>
            <a:ext cx="3243580" cy="553085"/>
          </a:xfrm>
          <a:prstGeom prst="rect">
            <a:avLst/>
          </a:prstGeom>
          <a:noFill/>
        </p:spPr>
        <p:txBody>
          <a:bodyPr wrap="none" rtlCol="0">
            <a:spAutoFit/>
          </a:bodyPr>
          <a:p>
            <a:pPr algn="l"/>
            <a:r>
              <a:rPr lang="en-US" sz="1495">
                <a:solidFill>
                  <a:schemeClr val="accent5">
                    <a:lumMod val="50000"/>
                  </a:schemeClr>
                </a:solidFill>
                <a:latin typeface="Times New Roman" panose="02020603050405020304" pitchFamily="18" charset="0"/>
                <a:cs typeface="Times New Roman" panose="02020603050405020304" pitchFamily="18" charset="0"/>
                <a:sym typeface="+mn-ea"/>
              </a:rPr>
              <a:t>Ablation study</a:t>
            </a:r>
            <a:endParaRPr lang="en-US" altLang="zh-CN" sz="1495">
              <a:solidFill>
                <a:schemeClr val="accent5">
                  <a:lumMod val="50000"/>
                </a:schemeClr>
              </a:solidFill>
              <a:latin typeface="Times New Roman" panose="02020603050405020304" pitchFamily="18" charset="0"/>
              <a:cs typeface="Times New Roman" panose="02020603050405020304" pitchFamily="18" charset="0"/>
            </a:endParaRPr>
          </a:p>
          <a:p>
            <a:pPr algn="l"/>
            <a:r>
              <a:rPr lang="en-US" altLang="zh-CN" sz="1495">
                <a:solidFill>
                  <a:schemeClr val="accent5">
                    <a:lumMod val="50000"/>
                  </a:schemeClr>
                </a:solidFill>
                <a:latin typeface="Times New Roman" panose="02020603050405020304" pitchFamily="18" charset="0"/>
                <a:cs typeface="Times New Roman" panose="02020603050405020304" pitchFamily="18" charset="0"/>
              </a:rPr>
              <a:t>Multi-modal fusion ablation on Replica.</a:t>
            </a:r>
            <a:endParaRPr lang="zh-CN" altLang="en-US" sz="1400" dirty="0">
              <a:latin typeface="Times New Roman" panose="02020603050405020304" pitchFamily="18" charset="0"/>
              <a:cs typeface="Times New Roman" panose="02020603050405020304" pitchFamily="18" charset="0"/>
            </a:endParaRPr>
          </a:p>
        </p:txBody>
      </p:sp>
      <p:sp>
        <p:nvSpPr>
          <p:cNvPr id="37" name="Text Placeholder 302"/>
          <p:cNvSpPr>
            <a:spLocks noGrp="1"/>
          </p:cNvSpPr>
          <p:nvPr/>
        </p:nvSpPr>
        <p:spPr>
          <a:xfrm>
            <a:off x="610853" y="12653963"/>
            <a:ext cx="6700308" cy="448310"/>
          </a:xfrm>
          <a:prstGeom prst="rect">
            <a:avLst/>
          </a:prstGeom>
          <a:noFill/>
        </p:spPr>
        <p:txBody>
          <a:bodyPr wrap="square" lIns="52249" tIns="52249" rIns="52249" bIns="52249" anchor="ctr" anchorCtr="0">
            <a:spAutoFit/>
          </a:bodyPr>
          <a:lstStyle>
            <a:lvl1pPr marL="0" indent="0" algn="ctr" defTabSz="2675255" rtl="0" eaLnBrk="1" latinLnBrk="0" hangingPunct="1">
              <a:spcBef>
                <a:spcPct val="20000"/>
              </a:spcBef>
              <a:buFont typeface="Arial" panose="020B0604020202020204" pitchFamily="34" charset="0"/>
              <a:buNone/>
              <a:defRPr sz="2240" b="1" u="sng" kern="1200" baseline="0">
                <a:solidFill>
                  <a:schemeClr val="accent5">
                    <a:lumMod val="50000"/>
                  </a:schemeClr>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a:latin typeface="Times New Roman" panose="02020603050405020304" pitchFamily="18" charset="0"/>
                <a:cs typeface="Times New Roman" panose="02020603050405020304" pitchFamily="18" charset="0"/>
                <a:sym typeface="+mn-ea"/>
              </a:rPr>
              <a:t>Objecttive </a:t>
            </a:r>
            <a:endParaRPr lang="en-US">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8" name="Text Placeholder 301"/>
          <p:cNvSpPr>
            <a:spLocks noGrp="1"/>
          </p:cNvSpPr>
          <p:nvPr/>
        </p:nvSpPr>
        <p:spPr>
          <a:xfrm>
            <a:off x="600586" y="13062140"/>
            <a:ext cx="6705600" cy="490855"/>
          </a:xfrm>
          <a:prstGeom prst="rect">
            <a:avLst/>
          </a:prstGeom>
        </p:spPr>
        <p:txBody>
          <a:bodyPr wrap="square" lIns="130622" tIns="130622" rIns="130622" bIns="130622">
            <a:spAutoFit/>
          </a:bodyPr>
          <a:lstStyle>
            <a:lvl1pPr marL="0" indent="0" algn="l" defTabSz="2675255" rtl="0" eaLnBrk="1" latinLnBrk="0" hangingPunct="1">
              <a:spcBef>
                <a:spcPct val="20000"/>
              </a:spcBef>
              <a:buFont typeface="Arial" panose="020B0604020202020204" pitchFamily="34" charset="0"/>
              <a:buNone/>
              <a:defRPr sz="1495"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05510"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2pPr>
            <a:lvl3pPr marL="1254125" indent="-34861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3pPr>
            <a:lvl4pPr marL="1637030" indent="-38290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4pPr>
            <a:lvl5pPr marL="1915795" indent="-278765" algn="l" defTabSz="2675255" rtl="0" eaLnBrk="1" latinLnBrk="0" hangingPunct="1">
              <a:spcBef>
                <a:spcPct val="20000"/>
              </a:spcBef>
              <a:buFont typeface="Arial" panose="020B0604020202020204" pitchFamily="34" charset="0"/>
              <a:buChar char="»"/>
              <a:defRPr sz="1495" kern="1200">
                <a:solidFill>
                  <a:schemeClr val="tx1"/>
                </a:solidFill>
                <a:latin typeface="Trebuchet MS" panose="020B0603020202020204" pitchFamily="34" charset="0"/>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b="1">
                <a:sym typeface="+mn-ea"/>
              </a:rPr>
              <a:t>Model non-target sounding objects in simulator.</a:t>
            </a:r>
            <a:endParaRPr lang="en-US" b="1">
              <a:solidFill>
                <a:schemeClr val="accent5">
                  <a:lumMod val="50000"/>
                </a:schemeClr>
              </a:solidFill>
            </a:endParaRPr>
          </a:p>
        </p:txBody>
      </p:sp>
      <p:sp>
        <p:nvSpPr>
          <p:cNvPr id="44" name="文本占位符 43"/>
          <p:cNvSpPr/>
          <p:nvPr>
            <p:ph type="body" sz="quarter" idx="22"/>
          </p:nvPr>
        </p:nvSpPr>
        <p:spPr>
          <a:xfrm>
            <a:off x="7724776" y="2795141"/>
            <a:ext cx="13813366" cy="448310"/>
          </a:xfrm>
        </p:spPr>
        <p:txBody>
          <a:bodyPr/>
          <a:p>
            <a:r>
              <a:rPr lang="en-US" altLang="zh-CN"/>
              <a:t>Mathematical model</a:t>
            </a:r>
            <a:endParaRPr lang="en-US" altLang="zh-CN"/>
          </a:p>
        </p:txBody>
      </p:sp>
      <p:sp>
        <p:nvSpPr>
          <p:cNvPr id="45" name="文本占位符 43"/>
          <p:cNvSpPr/>
          <p:nvPr/>
        </p:nvSpPr>
        <p:spPr>
          <a:xfrm>
            <a:off x="7729856" y="5248781"/>
            <a:ext cx="13813366" cy="448310"/>
          </a:xfrm>
          <a:prstGeom prst="rect">
            <a:avLst/>
          </a:prstGeom>
          <a:noFill/>
        </p:spPr>
        <p:txBody>
          <a:bodyPr wrap="square" lIns="52249" tIns="52249" rIns="52249" bIns="52249" anchor="ctr" anchorCtr="0">
            <a:spAutoFit/>
          </a:bodyPr>
          <a:lstStyle>
            <a:lvl1pPr marL="0" indent="0" algn="ctr" defTabSz="2675255" rtl="0" eaLnBrk="1" latinLnBrk="0" hangingPunct="1">
              <a:spcBef>
                <a:spcPct val="20000"/>
              </a:spcBef>
              <a:buFont typeface="Arial" panose="020B0604020202020204" pitchFamily="34" charset="0"/>
              <a:buNone/>
              <a:defRPr sz="2240" b="1" u="sng" kern="1200" baseline="0">
                <a:solidFill>
                  <a:schemeClr val="accent5">
                    <a:lumMod val="50000"/>
                  </a:schemeClr>
                </a:solidFill>
                <a:latin typeface="+mn-lt"/>
                <a:ea typeface="+mn-ea"/>
                <a:cs typeface="+mn-cs"/>
              </a:defRPr>
            </a:lvl1pPr>
            <a:lvl2pPr marL="2173605" indent="-836295" algn="l" defTabSz="2675255" rtl="0" eaLnBrk="1" latinLnBrk="0" hangingPunct="1">
              <a:spcBef>
                <a:spcPct val="20000"/>
              </a:spcBef>
              <a:buFont typeface="Arial" panose="020B0604020202020204" pitchFamily="34" charset="0"/>
              <a:buChar char="–"/>
              <a:defRPr sz="8215" kern="1200">
                <a:solidFill>
                  <a:schemeClr val="tx1"/>
                </a:solidFill>
                <a:latin typeface="+mn-lt"/>
                <a:ea typeface="+mn-ea"/>
                <a:cs typeface="+mn-cs"/>
              </a:defRPr>
            </a:lvl2pPr>
            <a:lvl3pPr marL="3343910" indent="-668655" algn="l" defTabSz="2675255" rtl="0" eaLnBrk="1" latinLnBrk="0" hangingPunct="1">
              <a:spcBef>
                <a:spcPct val="20000"/>
              </a:spcBef>
              <a:buFont typeface="Arial" panose="020B0604020202020204" pitchFamily="34" charset="0"/>
              <a:buChar char="•"/>
              <a:defRPr sz="7040" kern="1200">
                <a:solidFill>
                  <a:schemeClr val="tx1"/>
                </a:solidFill>
                <a:latin typeface="+mn-lt"/>
                <a:ea typeface="+mn-ea"/>
                <a:cs typeface="+mn-cs"/>
              </a:defRPr>
            </a:lvl3pPr>
            <a:lvl4pPr marL="468185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4pPr>
            <a:lvl5pPr marL="60191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5pPr>
            <a:lvl6pPr marL="735711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6pPr>
            <a:lvl7pPr marL="8694420"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7pPr>
            <a:lvl8pPr marL="1003236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8pPr>
            <a:lvl9pPr marL="11369675" indent="-668655" algn="l" defTabSz="2675255" rtl="0" eaLnBrk="1" latinLnBrk="0" hangingPunct="1">
              <a:spcBef>
                <a:spcPct val="20000"/>
              </a:spcBef>
              <a:buFont typeface="Arial" panose="020B0604020202020204" pitchFamily="34" charset="0"/>
              <a:buChar char="•"/>
              <a:defRPr sz="5865" kern="1200">
                <a:solidFill>
                  <a:schemeClr val="tx1"/>
                </a:solidFill>
                <a:latin typeface="+mn-lt"/>
                <a:ea typeface="+mn-ea"/>
                <a:cs typeface="+mn-cs"/>
              </a:defRPr>
            </a:lvl9pPr>
          </a:lstStyle>
          <a:p>
            <a:r>
              <a:rPr lang="en-US" altLang="zh-CN"/>
              <a:t>Neural network model</a:t>
            </a:r>
            <a:endParaRPr lang="en-US" altLang="zh-CN"/>
          </a:p>
        </p:txBody>
      </p:sp>
      <p:pic>
        <p:nvPicPr>
          <p:cNvPr id="47" name="图片 46" descr="iclr"/>
          <p:cNvPicPr>
            <a:picLocks noChangeAspect="1"/>
          </p:cNvPicPr>
          <p:nvPr/>
        </p:nvPicPr>
        <p:blipFill>
          <a:blip r:embed="rId13"/>
          <a:stretch>
            <a:fillRect/>
          </a:stretch>
        </p:blipFill>
        <p:spPr>
          <a:xfrm>
            <a:off x="123825" y="688340"/>
            <a:ext cx="3518535" cy="1145540"/>
          </a:xfrm>
          <a:prstGeom prst="rect">
            <a:avLst/>
          </a:prstGeom>
        </p:spPr>
      </p:pic>
      <p:pic>
        <p:nvPicPr>
          <p:cNvPr id="48" name="图片 47" descr="thu"/>
          <p:cNvPicPr>
            <a:picLocks noChangeAspect="1"/>
          </p:cNvPicPr>
          <p:nvPr/>
        </p:nvPicPr>
        <p:blipFill>
          <a:blip r:embed="rId14"/>
          <a:stretch>
            <a:fillRect/>
          </a:stretch>
        </p:blipFill>
        <p:spPr>
          <a:xfrm>
            <a:off x="26435050" y="688340"/>
            <a:ext cx="1377950" cy="1377950"/>
          </a:xfrm>
          <a:prstGeom prst="rect">
            <a:avLst/>
          </a:prstGeom>
        </p:spPr>
      </p:pic>
      <p:pic>
        <p:nvPicPr>
          <p:cNvPr id="2" name="图片 1" descr="saavn-v2"/>
          <p:cNvPicPr>
            <a:picLocks noChangeAspect="1"/>
          </p:cNvPicPr>
          <p:nvPr/>
        </p:nvPicPr>
        <p:blipFill>
          <a:blip r:embed="rId15"/>
          <a:stretch>
            <a:fillRect/>
          </a:stretch>
        </p:blipFill>
        <p:spPr>
          <a:xfrm>
            <a:off x="24410035" y="13820140"/>
            <a:ext cx="1826260" cy="1826260"/>
          </a:xfrm>
          <a:prstGeom prst="rect">
            <a:avLst/>
          </a:prstGeom>
        </p:spPr>
      </p:pic>
      <p:pic>
        <p:nvPicPr>
          <p:cNvPr id="3" name="图片 2" descr="saavn-v2"/>
          <p:cNvPicPr>
            <a:picLocks noChangeAspect="1"/>
          </p:cNvPicPr>
          <p:nvPr/>
        </p:nvPicPr>
        <p:blipFill>
          <a:blip r:embed="rId15"/>
          <a:stretch>
            <a:fillRect/>
          </a:stretch>
        </p:blipFill>
        <p:spPr>
          <a:xfrm>
            <a:off x="24410035" y="13820140"/>
            <a:ext cx="1826260" cy="1826260"/>
          </a:xfrm>
          <a:prstGeom prst="rect">
            <a:avLst/>
          </a:prstGeom>
        </p:spPr>
      </p:pic>
    </p:spTree>
  </p:cSld>
  <p:clrMapOvr>
    <a:masterClrMapping/>
  </p:clrMapOvr>
</p:sld>
</file>

<file path=ppt/theme/theme1.xml><?xml version="1.0" encoding="utf-8"?>
<a:theme xmlns:a="http://schemas.openxmlformats.org/drawingml/2006/main" name="PosterPresentations.com-36x60-Template-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PosterPresentations.com-36x60-Template-V3</Template>
  <TotalTime>0</TotalTime>
  <Words>4819</Words>
  <Application>WPS 演示</Application>
  <PresentationFormat>Custom</PresentationFormat>
  <Paragraphs>96</Paragraphs>
  <Slides>1</Slides>
  <Notes>1</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vt:i4>
      </vt:variant>
    </vt:vector>
  </HeadingPairs>
  <TitlesOfParts>
    <vt:vector size="16" baseType="lpstr">
      <vt:lpstr>Arial</vt:lpstr>
      <vt:lpstr>宋体</vt:lpstr>
      <vt:lpstr>Wingdings</vt:lpstr>
      <vt:lpstr>Times New Roman</vt:lpstr>
      <vt:lpstr>Arial Black</vt:lpstr>
      <vt:lpstr>Trebuchet MS</vt:lpstr>
      <vt:lpstr>Arial</vt:lpstr>
      <vt:lpstr>Cambria Math</vt:lpstr>
      <vt:lpstr>Calibri</vt:lpstr>
      <vt:lpstr>微软雅黑</vt:lpstr>
      <vt:lpstr>Arial Unicode MS</vt:lpstr>
      <vt:lpstr>OpenSymbol</vt:lpstr>
      <vt:lpstr>PosterPresentations.com-36x60-Template-V3</vt:lpstr>
      <vt:lpstr>1_Classic 3 Columns</vt:lpstr>
      <vt:lpstr>Classic - Wide Center</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2017310769</cp:lastModifiedBy>
  <cp:revision>54</cp:revision>
  <dcterms:created xsi:type="dcterms:W3CDTF">2022-02-24T08:47:58Z</dcterms:created>
  <dcterms:modified xsi:type="dcterms:W3CDTF">2022-02-24T08:47:58Z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2052-11.1.0.10702</vt:lpwstr>
  </property>
</Properties>
</file>